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61" r:id="rId3"/>
    <p:sldId id="265" r:id="rId4"/>
    <p:sldId id="271" r:id="rId5"/>
    <p:sldId id="281" r:id="rId6"/>
    <p:sldId id="275" r:id="rId7"/>
    <p:sldId id="287" r:id="rId8"/>
    <p:sldId id="283" r:id="rId9"/>
    <p:sldId id="285" r:id="rId10"/>
    <p:sldId id="282" r:id="rId11"/>
    <p:sldId id="276" r:id="rId12"/>
    <p:sldId id="256"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938" autoAdjust="0"/>
  </p:normalViewPr>
  <p:slideViewPr>
    <p:cSldViewPr snapToGrid="0">
      <p:cViewPr varScale="1">
        <p:scale>
          <a:sx n="84" d="100"/>
          <a:sy n="84" d="100"/>
        </p:scale>
        <p:origin x="6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7ABF96-7E67-4640-A8A2-68694534DEE3}"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9B0B3FE5-6349-4628-97F2-F2B019D1E72C}">
      <dgm:prSet custT="1"/>
      <dgm:spPr>
        <a:solidFill>
          <a:schemeClr val="accent1">
            <a:alpha val="63000"/>
          </a:schemeClr>
        </a:solidFill>
      </dgm:spPr>
      <dgm:t>
        <a:bodyPr anchor="t"/>
        <a:lstStyle/>
        <a:p>
          <a:r>
            <a:rPr lang="en-US" sz="1800" b="1" dirty="0">
              <a:latin typeface="Calibri" panose="020F0502020204030204" pitchFamily="34" charset="0"/>
              <a:ea typeface="Calibri" panose="020F0502020204030204" pitchFamily="34" charset="0"/>
              <a:cs typeface="Calibri" panose="020F0502020204030204" pitchFamily="34" charset="0"/>
            </a:rPr>
            <a:t>Golden Ticket race difficulty is not a strong indicator for Western States success</a:t>
          </a:r>
        </a:p>
      </dgm:t>
    </dgm:pt>
    <dgm:pt modelId="{6480348D-42F6-41F4-91B9-26A24FAEB0FE}" type="parTrans" cxnId="{685C0256-77C2-4A04-9E28-E7C17BC83A3D}">
      <dgm:prSet/>
      <dgm:spPr/>
      <dgm:t>
        <a:bodyPr/>
        <a:lstStyle/>
        <a:p>
          <a:endParaRPr lang="en-US"/>
        </a:p>
      </dgm:t>
    </dgm:pt>
    <dgm:pt modelId="{BACD5588-877A-4065-9E6C-A986C402623B}" type="sibTrans" cxnId="{685C0256-77C2-4A04-9E28-E7C17BC83A3D}">
      <dgm:prSet/>
      <dgm:spPr/>
      <dgm:t>
        <a:bodyPr/>
        <a:lstStyle/>
        <a:p>
          <a:endParaRPr lang="en-US"/>
        </a:p>
      </dgm:t>
    </dgm:pt>
    <dgm:pt modelId="{A63430A5-99CB-4D6A-AC8A-41293EF31861}">
      <dgm:prSet custT="1"/>
      <dgm:spPr>
        <a:solidFill>
          <a:schemeClr val="accent1">
            <a:alpha val="63000"/>
          </a:schemeClr>
        </a:solidFill>
      </dgm:spPr>
      <dgm:t>
        <a:bodyPr anchor="t"/>
        <a:lstStyle/>
        <a:p>
          <a:r>
            <a:rPr lang="en-US" sz="1800" b="1" dirty="0">
              <a:latin typeface="Calibri" panose="020F0502020204030204" pitchFamily="34" charset="0"/>
              <a:ea typeface="Calibri" panose="020F0502020204030204" pitchFamily="34" charset="0"/>
              <a:cs typeface="Calibri" panose="020F0502020204030204" pitchFamily="34" charset="0"/>
            </a:rPr>
            <a:t>Elite depth and competitiveness are rising</a:t>
          </a:r>
        </a:p>
      </dgm:t>
    </dgm:pt>
    <dgm:pt modelId="{94FDC5A3-46C7-4887-8AEB-32D7A0595FAF}" type="parTrans" cxnId="{2FF09CFE-9D03-437C-87A0-0CA76FBDFA1B}">
      <dgm:prSet/>
      <dgm:spPr/>
      <dgm:t>
        <a:bodyPr/>
        <a:lstStyle/>
        <a:p>
          <a:endParaRPr lang="en-US"/>
        </a:p>
      </dgm:t>
    </dgm:pt>
    <dgm:pt modelId="{A06B33B0-F20E-49D2-9573-929A4958969B}" type="sibTrans" cxnId="{2FF09CFE-9D03-437C-87A0-0CA76FBDFA1B}">
      <dgm:prSet/>
      <dgm:spPr/>
      <dgm:t>
        <a:bodyPr/>
        <a:lstStyle/>
        <a:p>
          <a:endParaRPr lang="en-US"/>
        </a:p>
      </dgm:t>
    </dgm:pt>
    <dgm:pt modelId="{003919A4-776C-49CB-B51D-07BE20D31671}">
      <dgm:prSet custT="1"/>
      <dgm:spPr>
        <a:solidFill>
          <a:schemeClr val="accent1">
            <a:alpha val="63000"/>
          </a:schemeClr>
        </a:solidFill>
      </dgm:spPr>
      <dgm:t>
        <a:bodyPr anchor="t"/>
        <a:lstStyle/>
        <a:p>
          <a:r>
            <a:rPr lang="en-US" sz="1800" b="1" dirty="0">
              <a:latin typeface="Calibri" panose="020F0502020204030204" pitchFamily="34" charset="0"/>
              <a:ea typeface="Calibri" panose="020F0502020204030204" pitchFamily="34" charset="0"/>
              <a:cs typeface="Calibri" panose="020F0502020204030204" pitchFamily="34" charset="0"/>
            </a:rPr>
            <a:t>Regression analysis (exploratory) reinforces other observations</a:t>
          </a:r>
        </a:p>
      </dgm:t>
    </dgm:pt>
    <dgm:pt modelId="{8062CD07-323C-4AAF-97A7-832CDF726943}" type="parTrans" cxnId="{AB3A478F-2A31-43E8-93B9-9F75A3F91664}">
      <dgm:prSet/>
      <dgm:spPr/>
      <dgm:t>
        <a:bodyPr/>
        <a:lstStyle/>
        <a:p>
          <a:endParaRPr lang="en-US"/>
        </a:p>
      </dgm:t>
    </dgm:pt>
    <dgm:pt modelId="{1317D31E-DD1B-43BE-96A2-2EF46E66C4BF}" type="sibTrans" cxnId="{AB3A478F-2A31-43E8-93B9-9F75A3F91664}">
      <dgm:prSet/>
      <dgm:spPr/>
      <dgm:t>
        <a:bodyPr/>
        <a:lstStyle/>
        <a:p>
          <a:endParaRPr lang="en-US"/>
        </a:p>
      </dgm:t>
    </dgm:pt>
    <dgm:pt modelId="{93565966-A1A4-4264-8796-6B13F3897B00}">
      <dgm:prSet custT="1"/>
      <dgm:spPr>
        <a:solidFill>
          <a:schemeClr val="accent2">
            <a:tint val="40000"/>
            <a:hueOff val="3367359"/>
            <a:satOff val="-31116"/>
            <a:lumOff val="-3508"/>
            <a:alpha val="79000"/>
          </a:schemeClr>
        </a:solidFill>
      </dgm:spPr>
      <dgm:t>
        <a:bodyPr anchor="t"/>
        <a:lstStyle/>
        <a:p>
          <a:r>
            <a:rPr lang="en-US" sz="1400" dirty="0">
              <a:latin typeface="Calibri" panose="020F0502020204030204" pitchFamily="34" charset="0"/>
              <a:ea typeface="Calibri" panose="020F0502020204030204" pitchFamily="34" charset="0"/>
              <a:cs typeface="Calibri" panose="020F0502020204030204" pitchFamily="34" charset="0"/>
            </a:rPr>
            <a:t>Success at WS is influenced more by other factors than by the type of Golden Ticket race.</a:t>
          </a:r>
        </a:p>
      </dgm:t>
    </dgm:pt>
    <dgm:pt modelId="{2FC969F6-C083-40D4-B2A3-A9AE8138612B}" type="parTrans" cxnId="{D06AB715-EA96-4A7B-9BEC-2665F9E72D7E}">
      <dgm:prSet/>
      <dgm:spPr/>
      <dgm:t>
        <a:bodyPr/>
        <a:lstStyle/>
        <a:p>
          <a:endParaRPr lang="en-US"/>
        </a:p>
      </dgm:t>
    </dgm:pt>
    <dgm:pt modelId="{AF3C4B88-E8AA-4326-846B-1BA5C066F9A8}" type="sibTrans" cxnId="{D06AB715-EA96-4A7B-9BEC-2665F9E72D7E}">
      <dgm:prSet/>
      <dgm:spPr/>
      <dgm:t>
        <a:bodyPr/>
        <a:lstStyle/>
        <a:p>
          <a:endParaRPr lang="en-US"/>
        </a:p>
      </dgm:t>
    </dgm:pt>
    <dgm:pt modelId="{1F5E2898-C06F-4036-ADC1-EB6DD9B4FA00}">
      <dgm:prSet custT="1"/>
      <dgm:spPr>
        <a:solidFill>
          <a:schemeClr val="accent2">
            <a:tint val="40000"/>
            <a:hueOff val="1683680"/>
            <a:satOff val="-15558"/>
            <a:lumOff val="-1754"/>
            <a:alpha val="79000"/>
          </a:schemeClr>
        </a:solidFill>
      </dgm:spPr>
      <dgm:t>
        <a:bodyPr anchor="t"/>
        <a:lstStyle/>
        <a:p>
          <a:r>
            <a:rPr lang="en-US" sz="1400" dirty="0">
              <a:latin typeface="Calibri" panose="020F0502020204030204" pitchFamily="34" charset="0"/>
              <a:ea typeface="Calibri" panose="020F0502020204030204" pitchFamily="34" charset="0"/>
              <a:cs typeface="Calibri" panose="020F0502020204030204" pitchFamily="34" charset="0"/>
            </a:rPr>
            <a:t>Median ranks and finish times are trending downward, with notable improvement in female performance in 2025.</a:t>
          </a:r>
        </a:p>
        <a:p>
          <a:endParaRPr lang="en-US" sz="1100" dirty="0">
            <a:latin typeface="Calibri" panose="020F0502020204030204" pitchFamily="34" charset="0"/>
            <a:ea typeface="Calibri" panose="020F0502020204030204" pitchFamily="34" charset="0"/>
            <a:cs typeface="Calibri" panose="020F0502020204030204" pitchFamily="34" charset="0"/>
          </a:endParaRPr>
        </a:p>
        <a:p>
          <a:endParaRPr lang="en-US" sz="1100" dirty="0">
            <a:latin typeface="Calibri" panose="020F0502020204030204" pitchFamily="34" charset="0"/>
            <a:ea typeface="Calibri" panose="020F0502020204030204" pitchFamily="34" charset="0"/>
            <a:cs typeface="Calibri" panose="020F0502020204030204" pitchFamily="34" charset="0"/>
          </a:endParaRPr>
        </a:p>
      </dgm:t>
    </dgm:pt>
    <dgm:pt modelId="{67AE1347-072B-4BFD-A383-0AE3985AEE3E}" type="parTrans" cxnId="{DB092EC6-24CA-4694-B325-53F064F638FF}">
      <dgm:prSet/>
      <dgm:spPr/>
      <dgm:t>
        <a:bodyPr/>
        <a:lstStyle/>
        <a:p>
          <a:endParaRPr lang="en-US"/>
        </a:p>
      </dgm:t>
    </dgm:pt>
    <dgm:pt modelId="{AE61478B-A75E-43D2-8088-C26EA7A72D25}" type="sibTrans" cxnId="{DB092EC6-24CA-4694-B325-53F064F638FF}">
      <dgm:prSet/>
      <dgm:spPr/>
      <dgm:t>
        <a:bodyPr/>
        <a:lstStyle/>
        <a:p>
          <a:endParaRPr lang="en-US"/>
        </a:p>
      </dgm:t>
    </dgm:pt>
    <dgm:pt modelId="{ED7D04DA-A767-401B-BEE0-99BA778C77FC}">
      <dgm:prSet custT="1"/>
      <dgm:spPr>
        <a:solidFill>
          <a:schemeClr val="accent2">
            <a:tint val="40000"/>
            <a:hueOff val="0"/>
            <a:satOff val="0"/>
            <a:lumOff val="0"/>
            <a:alpha val="79000"/>
          </a:schemeClr>
        </a:solidFill>
      </dgm:spPr>
      <dgm:t>
        <a:bodyPr anchor="t"/>
        <a:lstStyle/>
        <a:p>
          <a:r>
            <a:rPr lang="en-US" sz="1400" dirty="0">
              <a:latin typeface="Calibri" panose="020F0502020204030204" pitchFamily="34" charset="0"/>
              <a:ea typeface="Calibri" panose="020F0502020204030204" pitchFamily="34" charset="0"/>
              <a:cs typeface="Calibri" panose="020F0502020204030204" pitchFamily="34" charset="0"/>
            </a:rPr>
            <a:t>Athletes from all GT categories perform similarly at WS; better indicators likely include training specificity, heat/altitude acclamation, and race day factors such as weather, nutrition, and pacing.</a:t>
          </a:r>
        </a:p>
        <a:p>
          <a:endParaRPr lang="en-US" sz="1100" dirty="0">
            <a:latin typeface="Calibri" panose="020F0502020204030204" pitchFamily="34" charset="0"/>
            <a:ea typeface="Calibri" panose="020F0502020204030204" pitchFamily="34" charset="0"/>
            <a:cs typeface="Calibri" panose="020F0502020204030204" pitchFamily="34" charset="0"/>
          </a:endParaRPr>
        </a:p>
      </dgm:t>
    </dgm:pt>
    <dgm:pt modelId="{500466D7-FA41-42F6-BDC0-A405962AF9E5}" type="parTrans" cxnId="{F8F0CF8B-DE82-4C6A-8FE9-70F387F57CFF}">
      <dgm:prSet/>
      <dgm:spPr/>
      <dgm:t>
        <a:bodyPr/>
        <a:lstStyle/>
        <a:p>
          <a:endParaRPr lang="en-US"/>
        </a:p>
      </dgm:t>
    </dgm:pt>
    <dgm:pt modelId="{62D4A26F-87C5-41F5-81F7-C04BFBE0B56C}" type="sibTrans" cxnId="{F8F0CF8B-DE82-4C6A-8FE9-70F387F57CFF}">
      <dgm:prSet/>
      <dgm:spPr/>
      <dgm:t>
        <a:bodyPr/>
        <a:lstStyle/>
        <a:p>
          <a:endParaRPr lang="en-US"/>
        </a:p>
      </dgm:t>
    </dgm:pt>
    <dgm:pt modelId="{78C51111-BAB8-46EB-9B3A-9E9E6CDE345D}">
      <dgm:prSet custT="1"/>
      <dgm:spPr>
        <a:solidFill>
          <a:schemeClr val="accent1">
            <a:alpha val="63000"/>
          </a:schemeClr>
        </a:solidFill>
      </dgm:spPr>
      <dgm:t>
        <a:bodyPr/>
        <a:lstStyle/>
        <a:p>
          <a:r>
            <a:rPr lang="en-US" sz="1800" b="1" dirty="0">
              <a:latin typeface="Calibri" panose="020F0502020204030204" pitchFamily="34" charset="0"/>
              <a:ea typeface="Calibri" panose="020F0502020204030204" pitchFamily="34" charset="0"/>
              <a:cs typeface="Calibri" panose="020F0502020204030204" pitchFamily="34" charset="0"/>
            </a:rPr>
            <a:t>Analysis is limited by data constraints</a:t>
          </a:r>
        </a:p>
      </dgm:t>
    </dgm:pt>
    <dgm:pt modelId="{EA5037FD-1DFD-49AD-AE57-E6B462D0FA85}" type="parTrans" cxnId="{25E65C28-72F5-41A1-9325-1273C348F15A}">
      <dgm:prSet/>
      <dgm:spPr/>
      <dgm:t>
        <a:bodyPr/>
        <a:lstStyle/>
        <a:p>
          <a:endParaRPr lang="en-US"/>
        </a:p>
      </dgm:t>
    </dgm:pt>
    <dgm:pt modelId="{78168ACF-39AE-4F44-9F75-90840E318BE2}" type="sibTrans" cxnId="{25E65C28-72F5-41A1-9325-1273C348F15A}">
      <dgm:prSet/>
      <dgm:spPr/>
      <dgm:t>
        <a:bodyPr/>
        <a:lstStyle/>
        <a:p>
          <a:endParaRPr lang="en-US"/>
        </a:p>
      </dgm:t>
    </dgm:pt>
    <dgm:pt modelId="{D69BC8AF-55F7-489A-A0AB-60924C4D3D42}">
      <dgm:prSet custT="1"/>
      <dgm:spPr>
        <a:solidFill>
          <a:schemeClr val="accent1">
            <a:alpha val="63000"/>
          </a:schemeClr>
        </a:solidFill>
      </dgm:spPr>
      <dgm:t>
        <a:bodyPr/>
        <a:lstStyle/>
        <a:p>
          <a:r>
            <a:rPr lang="en-US" sz="1800" b="1" dirty="0">
              <a:latin typeface="Calibri" panose="020F0502020204030204" pitchFamily="34" charset="0"/>
              <a:ea typeface="Calibri" panose="020F0502020204030204" pitchFamily="34" charset="0"/>
              <a:cs typeface="Calibri" panose="020F0502020204030204" pitchFamily="34" charset="0"/>
            </a:rPr>
            <a:t>Internationalization reshapes the field without changing performance patterns</a:t>
          </a:r>
        </a:p>
      </dgm:t>
    </dgm:pt>
    <dgm:pt modelId="{5C9E5D46-EC65-4B49-BCD9-DA2102623833}" type="parTrans" cxnId="{3F285AF3-C16D-498D-880A-A9039725D91A}">
      <dgm:prSet/>
      <dgm:spPr/>
      <dgm:t>
        <a:bodyPr/>
        <a:lstStyle/>
        <a:p>
          <a:endParaRPr lang="en-US"/>
        </a:p>
      </dgm:t>
    </dgm:pt>
    <dgm:pt modelId="{DDFA9865-7033-4948-AC03-B12A38D7371E}" type="sibTrans" cxnId="{3F285AF3-C16D-498D-880A-A9039725D91A}">
      <dgm:prSet/>
      <dgm:spPr/>
      <dgm:t>
        <a:bodyPr/>
        <a:lstStyle/>
        <a:p>
          <a:endParaRPr lang="en-US"/>
        </a:p>
      </dgm:t>
    </dgm:pt>
    <dgm:pt modelId="{5B24E4B9-B1A9-4B01-A111-DCDA2CBD2D70}">
      <dgm:prSet custT="1"/>
      <dgm:spPr>
        <a:solidFill>
          <a:schemeClr val="accent2">
            <a:tint val="40000"/>
            <a:hueOff val="5051039"/>
            <a:satOff val="-46674"/>
            <a:lumOff val="-5261"/>
            <a:alpha val="79000"/>
          </a:schemeClr>
        </a:solidFill>
      </dgm:spPr>
      <dgm:t>
        <a:bodyPr/>
        <a:lstStyle/>
        <a:p>
          <a:r>
            <a:rPr lang="en-US" sz="1400" dirty="0">
              <a:latin typeface="Calibri" panose="020F0502020204030204" pitchFamily="34" charset="0"/>
              <a:ea typeface="Calibri" panose="020F0502020204030204" pitchFamily="34" charset="0"/>
              <a:cs typeface="Calibri" panose="020F0502020204030204" pitchFamily="34" charset="0"/>
            </a:rPr>
            <a:t>Global GT races have expanded access, but success at WS remains driven by athlete capability, not where the ticket was earned.</a:t>
          </a:r>
        </a:p>
      </dgm:t>
    </dgm:pt>
    <dgm:pt modelId="{287DC491-F217-4D8B-A160-FE6DF91721B5}" type="parTrans" cxnId="{6D9BFE75-6572-4941-9455-B28F8C386B06}">
      <dgm:prSet/>
      <dgm:spPr/>
      <dgm:t>
        <a:bodyPr/>
        <a:lstStyle/>
        <a:p>
          <a:endParaRPr lang="en-US"/>
        </a:p>
      </dgm:t>
    </dgm:pt>
    <dgm:pt modelId="{D4B2067B-EEB9-48D2-9D4F-4DB8FAECA638}" type="sibTrans" cxnId="{6D9BFE75-6572-4941-9455-B28F8C386B06}">
      <dgm:prSet/>
      <dgm:spPr/>
      <dgm:t>
        <a:bodyPr/>
        <a:lstStyle/>
        <a:p>
          <a:endParaRPr lang="en-US"/>
        </a:p>
      </dgm:t>
    </dgm:pt>
    <dgm:pt modelId="{0B2DA772-BA70-4BD5-856D-67538B03C0EB}">
      <dgm:prSet custT="1"/>
      <dgm:spPr>
        <a:solidFill>
          <a:schemeClr val="accent2">
            <a:tint val="40000"/>
            <a:hueOff val="6734718"/>
            <a:satOff val="-62232"/>
            <a:lumOff val="-7015"/>
            <a:alpha val="79000"/>
          </a:schemeClr>
        </a:solidFill>
      </dgm:spPr>
      <dgm:t>
        <a:bodyPr/>
        <a:lstStyle/>
        <a:p>
          <a:r>
            <a:rPr lang="en-US" sz="1400" dirty="0">
              <a:latin typeface="Calibri" panose="020F0502020204030204" pitchFamily="34" charset="0"/>
              <a:ea typeface="Calibri" panose="020F0502020204030204" pitchFamily="34" charset="0"/>
              <a:cs typeface="Calibri" panose="020F0502020204030204" pitchFamily="34" charset="0"/>
            </a:rPr>
            <a:t>Without grouping races, sample sizes are too small, leading to skewed or unreliable comparisons (especially with new races introduced in 2022). This will be a continued limitation.</a:t>
          </a:r>
        </a:p>
      </dgm:t>
    </dgm:pt>
    <dgm:pt modelId="{5E2765E4-4489-410A-9E59-05F8F95003E7}" type="parTrans" cxnId="{630D8838-4A62-41BC-8B73-943739FFC6E8}">
      <dgm:prSet/>
      <dgm:spPr/>
      <dgm:t>
        <a:bodyPr/>
        <a:lstStyle/>
        <a:p>
          <a:endParaRPr lang="en-US"/>
        </a:p>
      </dgm:t>
    </dgm:pt>
    <dgm:pt modelId="{7C5404D1-4C08-4283-B3A2-9686348209DF}" type="sibTrans" cxnId="{630D8838-4A62-41BC-8B73-943739FFC6E8}">
      <dgm:prSet/>
      <dgm:spPr/>
      <dgm:t>
        <a:bodyPr/>
        <a:lstStyle/>
        <a:p>
          <a:endParaRPr lang="en-US"/>
        </a:p>
      </dgm:t>
    </dgm:pt>
    <dgm:pt modelId="{BE65C19F-911F-411B-821B-D5BF2BFE4439}" type="pres">
      <dgm:prSet presAssocID="{357ABF96-7E67-4640-A8A2-68694534DEE3}" presName="Name0" presStyleCnt="0">
        <dgm:presLayoutVars>
          <dgm:dir/>
          <dgm:animLvl val="lvl"/>
          <dgm:resizeHandles val="exact"/>
        </dgm:presLayoutVars>
      </dgm:prSet>
      <dgm:spPr/>
    </dgm:pt>
    <dgm:pt modelId="{B9FEE9A4-AB34-4D89-BD3D-94685843DB08}" type="pres">
      <dgm:prSet presAssocID="{9B0B3FE5-6349-4628-97F2-F2B019D1E72C}" presName="linNode" presStyleCnt="0"/>
      <dgm:spPr/>
    </dgm:pt>
    <dgm:pt modelId="{6921948F-4343-4A13-8F44-B06A55BEFD31}" type="pres">
      <dgm:prSet presAssocID="{9B0B3FE5-6349-4628-97F2-F2B019D1E72C}" presName="parentText" presStyleLbl="node1" presStyleIdx="0" presStyleCnt="5" custScaleY="141685" custLinFactNeighborX="-2329">
        <dgm:presLayoutVars>
          <dgm:chMax val="1"/>
          <dgm:bulletEnabled val="1"/>
        </dgm:presLayoutVars>
      </dgm:prSet>
      <dgm:spPr/>
    </dgm:pt>
    <dgm:pt modelId="{CAAFD42B-3D3A-4B6F-9E66-09D3528AE7A1}" type="pres">
      <dgm:prSet presAssocID="{9B0B3FE5-6349-4628-97F2-F2B019D1E72C}" presName="descendantText" presStyleLbl="alignAccFollowNode1" presStyleIdx="0" presStyleCnt="5" custScaleY="141330">
        <dgm:presLayoutVars>
          <dgm:bulletEnabled val="1"/>
        </dgm:presLayoutVars>
      </dgm:prSet>
      <dgm:spPr/>
    </dgm:pt>
    <dgm:pt modelId="{6B30715A-7053-41D2-B430-9625CEC77A45}" type="pres">
      <dgm:prSet presAssocID="{BACD5588-877A-4065-9E6C-A986C402623B}" presName="sp" presStyleCnt="0"/>
      <dgm:spPr/>
    </dgm:pt>
    <dgm:pt modelId="{F79CD5F3-10FB-45A5-9667-B39199612052}" type="pres">
      <dgm:prSet presAssocID="{A63430A5-99CB-4D6A-AC8A-41293EF31861}" presName="linNode" presStyleCnt="0"/>
      <dgm:spPr/>
    </dgm:pt>
    <dgm:pt modelId="{F7BC5B5B-5242-46C0-8321-88D5434E83CE}" type="pres">
      <dgm:prSet presAssocID="{A63430A5-99CB-4D6A-AC8A-41293EF31861}" presName="parentText" presStyleLbl="node1" presStyleIdx="1" presStyleCnt="5">
        <dgm:presLayoutVars>
          <dgm:chMax val="1"/>
          <dgm:bulletEnabled val="1"/>
        </dgm:presLayoutVars>
      </dgm:prSet>
      <dgm:spPr/>
    </dgm:pt>
    <dgm:pt modelId="{1DD1142F-C4B4-42C9-B9D2-8DCCF30FA580}" type="pres">
      <dgm:prSet presAssocID="{A63430A5-99CB-4D6A-AC8A-41293EF31861}" presName="descendantText" presStyleLbl="alignAccFollowNode1" presStyleIdx="1" presStyleCnt="5">
        <dgm:presLayoutVars>
          <dgm:bulletEnabled val="1"/>
        </dgm:presLayoutVars>
      </dgm:prSet>
      <dgm:spPr/>
    </dgm:pt>
    <dgm:pt modelId="{6ACA6BBA-A971-43BE-9768-9BE34FCE21C9}" type="pres">
      <dgm:prSet presAssocID="{A06B33B0-F20E-49D2-9573-929A4958969B}" presName="sp" presStyleCnt="0"/>
      <dgm:spPr/>
    </dgm:pt>
    <dgm:pt modelId="{6C5ADED3-049F-484C-BF6C-B69E60E5633B}" type="pres">
      <dgm:prSet presAssocID="{003919A4-776C-49CB-B51D-07BE20D31671}" presName="linNode" presStyleCnt="0"/>
      <dgm:spPr/>
    </dgm:pt>
    <dgm:pt modelId="{53887E54-7793-4307-A222-B5C4B29633B4}" type="pres">
      <dgm:prSet presAssocID="{003919A4-776C-49CB-B51D-07BE20D31671}" presName="parentText" presStyleLbl="node1" presStyleIdx="2" presStyleCnt="5">
        <dgm:presLayoutVars>
          <dgm:chMax val="1"/>
          <dgm:bulletEnabled val="1"/>
        </dgm:presLayoutVars>
      </dgm:prSet>
      <dgm:spPr/>
    </dgm:pt>
    <dgm:pt modelId="{050F7737-CF56-42FA-9F7E-48F796E78946}" type="pres">
      <dgm:prSet presAssocID="{003919A4-776C-49CB-B51D-07BE20D31671}" presName="descendantText" presStyleLbl="alignAccFollowNode1" presStyleIdx="2" presStyleCnt="5">
        <dgm:presLayoutVars>
          <dgm:bulletEnabled val="1"/>
        </dgm:presLayoutVars>
      </dgm:prSet>
      <dgm:spPr/>
    </dgm:pt>
    <dgm:pt modelId="{E192C832-1654-4A58-9412-E5C93CB4EBD7}" type="pres">
      <dgm:prSet presAssocID="{1317D31E-DD1B-43BE-96A2-2EF46E66C4BF}" presName="sp" presStyleCnt="0"/>
      <dgm:spPr/>
    </dgm:pt>
    <dgm:pt modelId="{DDCC7D38-3F4D-443C-9453-7F056271400F}" type="pres">
      <dgm:prSet presAssocID="{D69BC8AF-55F7-489A-A0AB-60924C4D3D42}" presName="linNode" presStyleCnt="0"/>
      <dgm:spPr/>
    </dgm:pt>
    <dgm:pt modelId="{36614944-9B1F-4C48-B6A2-C25944ECE5B0}" type="pres">
      <dgm:prSet presAssocID="{D69BC8AF-55F7-489A-A0AB-60924C4D3D42}" presName="parentText" presStyleLbl="node1" presStyleIdx="3" presStyleCnt="5">
        <dgm:presLayoutVars>
          <dgm:chMax val="1"/>
          <dgm:bulletEnabled val="1"/>
        </dgm:presLayoutVars>
      </dgm:prSet>
      <dgm:spPr/>
    </dgm:pt>
    <dgm:pt modelId="{C2B0B5D7-0C0D-4508-9208-22509F782BD9}" type="pres">
      <dgm:prSet presAssocID="{D69BC8AF-55F7-489A-A0AB-60924C4D3D42}" presName="descendantText" presStyleLbl="alignAccFollowNode1" presStyleIdx="3" presStyleCnt="5">
        <dgm:presLayoutVars>
          <dgm:bulletEnabled val="1"/>
        </dgm:presLayoutVars>
      </dgm:prSet>
      <dgm:spPr/>
    </dgm:pt>
    <dgm:pt modelId="{1DE782C4-C46C-4F7C-95CC-D2A3C0D483AB}" type="pres">
      <dgm:prSet presAssocID="{DDFA9865-7033-4948-AC03-B12A38D7371E}" presName="sp" presStyleCnt="0"/>
      <dgm:spPr/>
    </dgm:pt>
    <dgm:pt modelId="{C9AA3423-CE44-4103-9AF2-AAEFFF541BAF}" type="pres">
      <dgm:prSet presAssocID="{78C51111-BAB8-46EB-9B3A-9E9E6CDE345D}" presName="linNode" presStyleCnt="0"/>
      <dgm:spPr/>
    </dgm:pt>
    <dgm:pt modelId="{9234A2FA-D297-474D-AF87-432ED5E706C2}" type="pres">
      <dgm:prSet presAssocID="{78C51111-BAB8-46EB-9B3A-9E9E6CDE345D}" presName="parentText" presStyleLbl="node1" presStyleIdx="4" presStyleCnt="5">
        <dgm:presLayoutVars>
          <dgm:chMax val="1"/>
          <dgm:bulletEnabled val="1"/>
        </dgm:presLayoutVars>
      </dgm:prSet>
      <dgm:spPr/>
    </dgm:pt>
    <dgm:pt modelId="{C1D05FA3-E6FD-4359-B57C-E1416F0DE54F}" type="pres">
      <dgm:prSet presAssocID="{78C51111-BAB8-46EB-9B3A-9E9E6CDE345D}" presName="descendantText" presStyleLbl="alignAccFollowNode1" presStyleIdx="4" presStyleCnt="5">
        <dgm:presLayoutVars>
          <dgm:bulletEnabled val="1"/>
        </dgm:presLayoutVars>
      </dgm:prSet>
      <dgm:spPr/>
    </dgm:pt>
  </dgm:ptLst>
  <dgm:cxnLst>
    <dgm:cxn modelId="{D06AB715-EA96-4A7B-9BEC-2665F9E72D7E}" srcId="{003919A4-776C-49CB-B51D-07BE20D31671}" destId="{93565966-A1A4-4264-8796-6B13F3897B00}" srcOrd="0" destOrd="0" parTransId="{2FC969F6-C083-40D4-B2A3-A9AE8138612B}" sibTransId="{AF3C4B88-E8AA-4326-846B-1BA5C066F9A8}"/>
    <dgm:cxn modelId="{25E65C28-72F5-41A1-9325-1273C348F15A}" srcId="{357ABF96-7E67-4640-A8A2-68694534DEE3}" destId="{78C51111-BAB8-46EB-9B3A-9E9E6CDE345D}" srcOrd="4" destOrd="0" parTransId="{EA5037FD-1DFD-49AD-AE57-E6B462D0FA85}" sibTransId="{78168ACF-39AE-4F44-9F75-90840E318BE2}"/>
    <dgm:cxn modelId="{630D8838-4A62-41BC-8B73-943739FFC6E8}" srcId="{78C51111-BAB8-46EB-9B3A-9E9E6CDE345D}" destId="{0B2DA772-BA70-4BD5-856D-67538B03C0EB}" srcOrd="0" destOrd="0" parTransId="{5E2765E4-4489-410A-9E59-05F8F95003E7}" sibTransId="{7C5404D1-4C08-4283-B3A2-9686348209DF}"/>
    <dgm:cxn modelId="{C4F3BE69-2BA1-4AF9-92ED-B3B78698DEFE}" type="presOf" srcId="{003919A4-776C-49CB-B51D-07BE20D31671}" destId="{53887E54-7793-4307-A222-B5C4B29633B4}" srcOrd="0" destOrd="0" presId="urn:microsoft.com/office/officeart/2005/8/layout/vList5"/>
    <dgm:cxn modelId="{C4559B6D-C700-4CD9-B963-FC3A87AE63F9}" type="presOf" srcId="{ED7D04DA-A767-401B-BEE0-99BA778C77FC}" destId="{CAAFD42B-3D3A-4B6F-9E66-09D3528AE7A1}" srcOrd="0" destOrd="0" presId="urn:microsoft.com/office/officeart/2005/8/layout/vList5"/>
    <dgm:cxn modelId="{57594E6E-0E5B-434C-91DE-525BE38BB6B9}" type="presOf" srcId="{A63430A5-99CB-4D6A-AC8A-41293EF31861}" destId="{F7BC5B5B-5242-46C0-8321-88D5434E83CE}" srcOrd="0" destOrd="0" presId="urn:microsoft.com/office/officeart/2005/8/layout/vList5"/>
    <dgm:cxn modelId="{DF79CD4E-86E9-4FC1-807C-5B4FF49B9260}" type="presOf" srcId="{5B24E4B9-B1A9-4B01-A111-DCDA2CBD2D70}" destId="{C2B0B5D7-0C0D-4508-9208-22509F782BD9}" srcOrd="0" destOrd="0" presId="urn:microsoft.com/office/officeart/2005/8/layout/vList5"/>
    <dgm:cxn modelId="{0326C672-1F9E-4CCD-B627-6F5BE46B81FA}" type="presOf" srcId="{9B0B3FE5-6349-4628-97F2-F2B019D1E72C}" destId="{6921948F-4343-4A13-8F44-B06A55BEFD31}" srcOrd="0" destOrd="0" presId="urn:microsoft.com/office/officeart/2005/8/layout/vList5"/>
    <dgm:cxn modelId="{6D9BFE75-6572-4941-9455-B28F8C386B06}" srcId="{D69BC8AF-55F7-489A-A0AB-60924C4D3D42}" destId="{5B24E4B9-B1A9-4B01-A111-DCDA2CBD2D70}" srcOrd="0" destOrd="0" parTransId="{287DC491-F217-4D8B-A160-FE6DF91721B5}" sibTransId="{D4B2067B-EEB9-48D2-9D4F-4DB8FAECA638}"/>
    <dgm:cxn modelId="{685C0256-77C2-4A04-9E28-E7C17BC83A3D}" srcId="{357ABF96-7E67-4640-A8A2-68694534DEE3}" destId="{9B0B3FE5-6349-4628-97F2-F2B019D1E72C}" srcOrd="0" destOrd="0" parTransId="{6480348D-42F6-41F4-91B9-26A24FAEB0FE}" sibTransId="{BACD5588-877A-4065-9E6C-A986C402623B}"/>
    <dgm:cxn modelId="{F8F0CF8B-DE82-4C6A-8FE9-70F387F57CFF}" srcId="{9B0B3FE5-6349-4628-97F2-F2B019D1E72C}" destId="{ED7D04DA-A767-401B-BEE0-99BA778C77FC}" srcOrd="0" destOrd="0" parTransId="{500466D7-FA41-42F6-BDC0-A405962AF9E5}" sibTransId="{62D4A26F-87C5-41F5-81F7-C04BFBE0B56C}"/>
    <dgm:cxn modelId="{AB3A478F-2A31-43E8-93B9-9F75A3F91664}" srcId="{357ABF96-7E67-4640-A8A2-68694534DEE3}" destId="{003919A4-776C-49CB-B51D-07BE20D31671}" srcOrd="2" destOrd="0" parTransId="{8062CD07-323C-4AAF-97A7-832CDF726943}" sibTransId="{1317D31E-DD1B-43BE-96A2-2EF46E66C4BF}"/>
    <dgm:cxn modelId="{E2D3599A-7F9E-4846-9F63-4D697437D5D2}" type="presOf" srcId="{1F5E2898-C06F-4036-ADC1-EB6DD9B4FA00}" destId="{1DD1142F-C4B4-42C9-B9D2-8DCCF30FA580}" srcOrd="0" destOrd="0" presId="urn:microsoft.com/office/officeart/2005/8/layout/vList5"/>
    <dgm:cxn modelId="{DB092EC6-24CA-4694-B325-53F064F638FF}" srcId="{A63430A5-99CB-4D6A-AC8A-41293EF31861}" destId="{1F5E2898-C06F-4036-ADC1-EB6DD9B4FA00}" srcOrd="0" destOrd="0" parTransId="{67AE1347-072B-4BFD-A383-0AE3985AEE3E}" sibTransId="{AE61478B-A75E-43D2-8088-C26EA7A72D25}"/>
    <dgm:cxn modelId="{FAC925D3-236C-40EA-8112-3534052306C4}" type="presOf" srcId="{78C51111-BAB8-46EB-9B3A-9E9E6CDE345D}" destId="{9234A2FA-D297-474D-AF87-432ED5E706C2}" srcOrd="0" destOrd="0" presId="urn:microsoft.com/office/officeart/2005/8/layout/vList5"/>
    <dgm:cxn modelId="{B3971DD4-1112-4374-AC39-A924D97F3982}" type="presOf" srcId="{357ABF96-7E67-4640-A8A2-68694534DEE3}" destId="{BE65C19F-911F-411B-821B-D5BF2BFE4439}" srcOrd="0" destOrd="0" presId="urn:microsoft.com/office/officeart/2005/8/layout/vList5"/>
    <dgm:cxn modelId="{27D0F8D8-1F9A-4F15-960C-2EED5665339B}" type="presOf" srcId="{D69BC8AF-55F7-489A-A0AB-60924C4D3D42}" destId="{36614944-9B1F-4C48-B6A2-C25944ECE5B0}" srcOrd="0" destOrd="0" presId="urn:microsoft.com/office/officeart/2005/8/layout/vList5"/>
    <dgm:cxn modelId="{71F7F2EE-CB16-4B16-81EF-E7F14C51FF13}" type="presOf" srcId="{0B2DA772-BA70-4BD5-856D-67538B03C0EB}" destId="{C1D05FA3-E6FD-4359-B57C-E1416F0DE54F}" srcOrd="0" destOrd="0" presId="urn:microsoft.com/office/officeart/2005/8/layout/vList5"/>
    <dgm:cxn modelId="{3F285AF3-C16D-498D-880A-A9039725D91A}" srcId="{357ABF96-7E67-4640-A8A2-68694534DEE3}" destId="{D69BC8AF-55F7-489A-A0AB-60924C4D3D42}" srcOrd="3" destOrd="0" parTransId="{5C9E5D46-EC65-4B49-BCD9-DA2102623833}" sibTransId="{DDFA9865-7033-4948-AC03-B12A38D7371E}"/>
    <dgm:cxn modelId="{774E11F4-6EE8-4437-80B7-EAC4BC17A5A2}" type="presOf" srcId="{93565966-A1A4-4264-8796-6B13F3897B00}" destId="{050F7737-CF56-42FA-9F7E-48F796E78946}" srcOrd="0" destOrd="0" presId="urn:microsoft.com/office/officeart/2005/8/layout/vList5"/>
    <dgm:cxn modelId="{2FF09CFE-9D03-437C-87A0-0CA76FBDFA1B}" srcId="{357ABF96-7E67-4640-A8A2-68694534DEE3}" destId="{A63430A5-99CB-4D6A-AC8A-41293EF31861}" srcOrd="1" destOrd="0" parTransId="{94FDC5A3-46C7-4887-8AEB-32D7A0595FAF}" sibTransId="{A06B33B0-F20E-49D2-9573-929A4958969B}"/>
    <dgm:cxn modelId="{4245C19C-0121-4C51-88C2-9F4F65765233}" type="presParOf" srcId="{BE65C19F-911F-411B-821B-D5BF2BFE4439}" destId="{B9FEE9A4-AB34-4D89-BD3D-94685843DB08}" srcOrd="0" destOrd="0" presId="urn:microsoft.com/office/officeart/2005/8/layout/vList5"/>
    <dgm:cxn modelId="{6E53EA12-65D5-47CC-A347-E0CCD74FFDBE}" type="presParOf" srcId="{B9FEE9A4-AB34-4D89-BD3D-94685843DB08}" destId="{6921948F-4343-4A13-8F44-B06A55BEFD31}" srcOrd="0" destOrd="0" presId="urn:microsoft.com/office/officeart/2005/8/layout/vList5"/>
    <dgm:cxn modelId="{5087E4A6-4CA5-4E58-A92A-BECB070E1267}" type="presParOf" srcId="{B9FEE9A4-AB34-4D89-BD3D-94685843DB08}" destId="{CAAFD42B-3D3A-4B6F-9E66-09D3528AE7A1}" srcOrd="1" destOrd="0" presId="urn:microsoft.com/office/officeart/2005/8/layout/vList5"/>
    <dgm:cxn modelId="{AD3744DC-01B8-4FB0-9103-630DAC246300}" type="presParOf" srcId="{BE65C19F-911F-411B-821B-D5BF2BFE4439}" destId="{6B30715A-7053-41D2-B430-9625CEC77A45}" srcOrd="1" destOrd="0" presId="urn:microsoft.com/office/officeart/2005/8/layout/vList5"/>
    <dgm:cxn modelId="{E13D8FB8-DB46-496A-8A14-CEF4419457B0}" type="presParOf" srcId="{BE65C19F-911F-411B-821B-D5BF2BFE4439}" destId="{F79CD5F3-10FB-45A5-9667-B39199612052}" srcOrd="2" destOrd="0" presId="urn:microsoft.com/office/officeart/2005/8/layout/vList5"/>
    <dgm:cxn modelId="{71755A8F-1491-4D2C-B6B4-FE11AA88C58E}" type="presParOf" srcId="{F79CD5F3-10FB-45A5-9667-B39199612052}" destId="{F7BC5B5B-5242-46C0-8321-88D5434E83CE}" srcOrd="0" destOrd="0" presId="urn:microsoft.com/office/officeart/2005/8/layout/vList5"/>
    <dgm:cxn modelId="{E5F1ED54-8762-49D4-997D-0D64A35B6A9A}" type="presParOf" srcId="{F79CD5F3-10FB-45A5-9667-B39199612052}" destId="{1DD1142F-C4B4-42C9-B9D2-8DCCF30FA580}" srcOrd="1" destOrd="0" presId="urn:microsoft.com/office/officeart/2005/8/layout/vList5"/>
    <dgm:cxn modelId="{85FAF6A2-E458-4252-AE15-2A85722FAFBB}" type="presParOf" srcId="{BE65C19F-911F-411B-821B-D5BF2BFE4439}" destId="{6ACA6BBA-A971-43BE-9768-9BE34FCE21C9}" srcOrd="3" destOrd="0" presId="urn:microsoft.com/office/officeart/2005/8/layout/vList5"/>
    <dgm:cxn modelId="{BA359F0B-7459-41DC-B133-1E7163AFF8E8}" type="presParOf" srcId="{BE65C19F-911F-411B-821B-D5BF2BFE4439}" destId="{6C5ADED3-049F-484C-BF6C-B69E60E5633B}" srcOrd="4" destOrd="0" presId="urn:microsoft.com/office/officeart/2005/8/layout/vList5"/>
    <dgm:cxn modelId="{AADB8ADE-2401-49F5-9BA7-9D4FD8B69A2A}" type="presParOf" srcId="{6C5ADED3-049F-484C-BF6C-B69E60E5633B}" destId="{53887E54-7793-4307-A222-B5C4B29633B4}" srcOrd="0" destOrd="0" presId="urn:microsoft.com/office/officeart/2005/8/layout/vList5"/>
    <dgm:cxn modelId="{3C572636-D66C-4901-B9D5-BED8826B8557}" type="presParOf" srcId="{6C5ADED3-049F-484C-BF6C-B69E60E5633B}" destId="{050F7737-CF56-42FA-9F7E-48F796E78946}" srcOrd="1" destOrd="0" presId="urn:microsoft.com/office/officeart/2005/8/layout/vList5"/>
    <dgm:cxn modelId="{A2A03DD9-8282-4DD8-9EDC-CD531A904684}" type="presParOf" srcId="{BE65C19F-911F-411B-821B-D5BF2BFE4439}" destId="{E192C832-1654-4A58-9412-E5C93CB4EBD7}" srcOrd="5" destOrd="0" presId="urn:microsoft.com/office/officeart/2005/8/layout/vList5"/>
    <dgm:cxn modelId="{6036E632-CD01-4A37-BAFC-4799ED48700E}" type="presParOf" srcId="{BE65C19F-911F-411B-821B-D5BF2BFE4439}" destId="{DDCC7D38-3F4D-443C-9453-7F056271400F}" srcOrd="6" destOrd="0" presId="urn:microsoft.com/office/officeart/2005/8/layout/vList5"/>
    <dgm:cxn modelId="{89F53DC8-89D4-4A0B-802B-5CED35B82637}" type="presParOf" srcId="{DDCC7D38-3F4D-443C-9453-7F056271400F}" destId="{36614944-9B1F-4C48-B6A2-C25944ECE5B0}" srcOrd="0" destOrd="0" presId="urn:microsoft.com/office/officeart/2005/8/layout/vList5"/>
    <dgm:cxn modelId="{D92927A7-E605-42DC-ABF2-65965CAD6AD4}" type="presParOf" srcId="{DDCC7D38-3F4D-443C-9453-7F056271400F}" destId="{C2B0B5D7-0C0D-4508-9208-22509F782BD9}" srcOrd="1" destOrd="0" presId="urn:microsoft.com/office/officeart/2005/8/layout/vList5"/>
    <dgm:cxn modelId="{CD03AB97-B497-4F73-8A3B-84BF2D5FC9EB}" type="presParOf" srcId="{BE65C19F-911F-411B-821B-D5BF2BFE4439}" destId="{1DE782C4-C46C-4F7C-95CC-D2A3C0D483AB}" srcOrd="7" destOrd="0" presId="urn:microsoft.com/office/officeart/2005/8/layout/vList5"/>
    <dgm:cxn modelId="{EFB3EB0C-6429-440E-AB51-DFDE17B06958}" type="presParOf" srcId="{BE65C19F-911F-411B-821B-D5BF2BFE4439}" destId="{C9AA3423-CE44-4103-9AF2-AAEFFF541BAF}" srcOrd="8" destOrd="0" presId="urn:microsoft.com/office/officeart/2005/8/layout/vList5"/>
    <dgm:cxn modelId="{DC3F2C42-C13C-446D-852F-B786BB83A365}" type="presParOf" srcId="{C9AA3423-CE44-4103-9AF2-AAEFFF541BAF}" destId="{9234A2FA-D297-474D-AF87-432ED5E706C2}" srcOrd="0" destOrd="0" presId="urn:microsoft.com/office/officeart/2005/8/layout/vList5"/>
    <dgm:cxn modelId="{74F6A343-8A3C-4372-B2A6-BD054BBF7F46}" type="presParOf" srcId="{C9AA3423-CE44-4103-9AF2-AAEFFF541BAF}" destId="{C1D05FA3-E6FD-4359-B57C-E1416F0DE54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FD42B-3D3A-4B6F-9E66-09D3528AE7A1}">
      <dsp:nvSpPr>
        <dsp:cNvPr id="0" name=""/>
        <dsp:cNvSpPr/>
      </dsp:nvSpPr>
      <dsp:spPr>
        <a:xfrm rot="5400000">
          <a:off x="7123043" y="-2994910"/>
          <a:ext cx="910821" cy="7132662"/>
        </a:xfrm>
        <a:prstGeom prst="round2SameRect">
          <a:avLst/>
        </a:prstGeom>
        <a:solidFill>
          <a:schemeClr val="accent2">
            <a:tint val="40000"/>
            <a:hueOff val="0"/>
            <a:satOff val="0"/>
            <a:lumOff val="0"/>
            <a:alpha val="7900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ea typeface="Calibri" panose="020F0502020204030204" pitchFamily="34" charset="0"/>
              <a:cs typeface="Calibri" panose="020F0502020204030204" pitchFamily="34" charset="0"/>
            </a:rPr>
            <a:t>Athletes from all GT categories perform similarly at WS; better indicators likely include training specificity, heat/altitude acclamation, and race day factors such as weather, nutrition, and pacing.</a:t>
          </a:r>
        </a:p>
        <a:p>
          <a:pPr marL="114300" lvl="1" indent="-114300" algn="l" defTabSz="622300">
            <a:lnSpc>
              <a:spcPct val="90000"/>
            </a:lnSpc>
            <a:spcBef>
              <a:spcPct val="0"/>
            </a:spcBef>
            <a:spcAft>
              <a:spcPct val="15000"/>
            </a:spcAft>
            <a:buChar char="•"/>
          </a:pPr>
          <a:endParaRPr lang="en-US" sz="11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4012123" y="160473"/>
        <a:ext cx="7088199" cy="821895"/>
      </dsp:txXfrm>
    </dsp:sp>
    <dsp:sp modelId="{6921948F-4343-4A13-8F44-B06A55BEFD31}">
      <dsp:nvSpPr>
        <dsp:cNvPr id="0" name=""/>
        <dsp:cNvSpPr/>
      </dsp:nvSpPr>
      <dsp:spPr>
        <a:xfrm>
          <a:off x="0" y="727"/>
          <a:ext cx="4012122" cy="1141386"/>
        </a:xfrm>
        <a:prstGeom prst="roundRect">
          <a:avLst/>
        </a:prstGeom>
        <a:solidFill>
          <a:schemeClr val="accent1">
            <a:alpha val="63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t"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Golden Ticket race difficulty is not a strong indicator for Western States success</a:t>
          </a:r>
        </a:p>
      </dsp:txBody>
      <dsp:txXfrm>
        <a:off x="55718" y="56445"/>
        <a:ext cx="3900686" cy="1029950"/>
      </dsp:txXfrm>
    </dsp:sp>
    <dsp:sp modelId="{1DD1142F-C4B4-42C9-B9D2-8DCCF30FA580}">
      <dsp:nvSpPr>
        <dsp:cNvPr id="0" name=""/>
        <dsp:cNvSpPr/>
      </dsp:nvSpPr>
      <dsp:spPr>
        <a:xfrm rot="5400000">
          <a:off x="7263630" y="-1984634"/>
          <a:ext cx="644464" cy="7139635"/>
        </a:xfrm>
        <a:prstGeom prst="round2SameRect">
          <a:avLst/>
        </a:prstGeom>
        <a:solidFill>
          <a:schemeClr val="accent2">
            <a:tint val="40000"/>
            <a:hueOff val="1683680"/>
            <a:satOff val="-15558"/>
            <a:lumOff val="-1754"/>
            <a:alpha val="79000"/>
          </a:schemeClr>
        </a:solidFill>
        <a:ln w="12700" cap="flat" cmpd="sng" algn="ctr">
          <a:solidFill>
            <a:schemeClr val="accent2">
              <a:tint val="40000"/>
              <a:alpha val="90000"/>
              <a:hueOff val="1683680"/>
              <a:satOff val="-15558"/>
              <a:lumOff val="-17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ea typeface="Calibri" panose="020F0502020204030204" pitchFamily="34" charset="0"/>
              <a:cs typeface="Calibri" panose="020F0502020204030204" pitchFamily="34" charset="0"/>
            </a:rPr>
            <a:t>Median ranks and finish times are trending downward, with notable improvement in female performance in 2025.</a:t>
          </a:r>
        </a:p>
        <a:p>
          <a:pPr marL="114300" lvl="1" indent="-114300" algn="l" defTabSz="622300">
            <a:lnSpc>
              <a:spcPct val="90000"/>
            </a:lnSpc>
            <a:spcBef>
              <a:spcPct val="0"/>
            </a:spcBef>
            <a:spcAft>
              <a:spcPct val="15000"/>
            </a:spcAft>
            <a:buChar char="•"/>
          </a:pPr>
          <a:endParaRPr lang="en-US" sz="1100" kern="1200" dirty="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endParaRPr lang="en-US" sz="11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4016045" y="1294411"/>
        <a:ext cx="7108175" cy="581544"/>
      </dsp:txXfrm>
    </dsp:sp>
    <dsp:sp modelId="{F7BC5B5B-5242-46C0-8321-88D5434E83CE}">
      <dsp:nvSpPr>
        <dsp:cNvPr id="0" name=""/>
        <dsp:cNvSpPr/>
      </dsp:nvSpPr>
      <dsp:spPr>
        <a:xfrm>
          <a:off x="0" y="1182392"/>
          <a:ext cx="4016044" cy="805580"/>
        </a:xfrm>
        <a:prstGeom prst="roundRect">
          <a:avLst/>
        </a:prstGeom>
        <a:solidFill>
          <a:schemeClr val="accent1">
            <a:alpha val="63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t"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Elite depth and competitiveness are rising</a:t>
          </a:r>
        </a:p>
      </dsp:txBody>
      <dsp:txXfrm>
        <a:off x="39325" y="1221717"/>
        <a:ext cx="3937394" cy="726930"/>
      </dsp:txXfrm>
    </dsp:sp>
    <dsp:sp modelId="{050F7737-CF56-42FA-9F7E-48F796E78946}">
      <dsp:nvSpPr>
        <dsp:cNvPr id="0" name=""/>
        <dsp:cNvSpPr/>
      </dsp:nvSpPr>
      <dsp:spPr>
        <a:xfrm rot="5400000">
          <a:off x="7263630" y="-1138775"/>
          <a:ext cx="644464" cy="7139635"/>
        </a:xfrm>
        <a:prstGeom prst="round2SameRect">
          <a:avLst/>
        </a:prstGeom>
        <a:solidFill>
          <a:schemeClr val="accent2">
            <a:tint val="40000"/>
            <a:hueOff val="3367359"/>
            <a:satOff val="-31116"/>
            <a:lumOff val="-3508"/>
            <a:alpha val="79000"/>
          </a:schemeClr>
        </a:solidFill>
        <a:ln w="12700" cap="flat" cmpd="sng" algn="ctr">
          <a:solidFill>
            <a:schemeClr val="accent2">
              <a:tint val="40000"/>
              <a:alpha val="90000"/>
              <a:hueOff val="3367359"/>
              <a:satOff val="-31116"/>
              <a:lumOff val="-35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ea typeface="Calibri" panose="020F0502020204030204" pitchFamily="34" charset="0"/>
              <a:cs typeface="Calibri" panose="020F0502020204030204" pitchFamily="34" charset="0"/>
            </a:rPr>
            <a:t>Success at WS is influenced more by other factors than by the type of Golden Ticket race.</a:t>
          </a:r>
        </a:p>
      </dsp:txBody>
      <dsp:txXfrm rot="-5400000">
        <a:off x="4016045" y="2140270"/>
        <a:ext cx="7108175" cy="581544"/>
      </dsp:txXfrm>
    </dsp:sp>
    <dsp:sp modelId="{53887E54-7793-4307-A222-B5C4B29633B4}">
      <dsp:nvSpPr>
        <dsp:cNvPr id="0" name=""/>
        <dsp:cNvSpPr/>
      </dsp:nvSpPr>
      <dsp:spPr>
        <a:xfrm>
          <a:off x="0" y="2028252"/>
          <a:ext cx="4016044" cy="805580"/>
        </a:xfrm>
        <a:prstGeom prst="roundRect">
          <a:avLst/>
        </a:prstGeom>
        <a:solidFill>
          <a:schemeClr val="accent1">
            <a:alpha val="63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t"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Regression analysis (exploratory) reinforces other observations</a:t>
          </a:r>
        </a:p>
      </dsp:txBody>
      <dsp:txXfrm>
        <a:off x="39325" y="2067577"/>
        <a:ext cx="3937394" cy="726930"/>
      </dsp:txXfrm>
    </dsp:sp>
    <dsp:sp modelId="{C2B0B5D7-0C0D-4508-9208-22509F782BD9}">
      <dsp:nvSpPr>
        <dsp:cNvPr id="0" name=""/>
        <dsp:cNvSpPr/>
      </dsp:nvSpPr>
      <dsp:spPr>
        <a:xfrm rot="5400000">
          <a:off x="7263630" y="-292915"/>
          <a:ext cx="644464" cy="7139635"/>
        </a:xfrm>
        <a:prstGeom prst="round2SameRect">
          <a:avLst/>
        </a:prstGeom>
        <a:solidFill>
          <a:schemeClr val="accent2">
            <a:tint val="40000"/>
            <a:hueOff val="5051039"/>
            <a:satOff val="-46674"/>
            <a:lumOff val="-5261"/>
            <a:alpha val="79000"/>
          </a:schemeClr>
        </a:solidFill>
        <a:ln w="12700" cap="flat" cmpd="sng" algn="ctr">
          <a:solidFill>
            <a:schemeClr val="accent2">
              <a:tint val="40000"/>
              <a:alpha val="90000"/>
              <a:hueOff val="5051039"/>
              <a:satOff val="-46674"/>
              <a:lumOff val="-526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ea typeface="Calibri" panose="020F0502020204030204" pitchFamily="34" charset="0"/>
              <a:cs typeface="Calibri" panose="020F0502020204030204" pitchFamily="34" charset="0"/>
            </a:rPr>
            <a:t>Global GT races have expanded access, but success at WS remains driven by athlete capability, not where the ticket was earned.</a:t>
          </a:r>
        </a:p>
      </dsp:txBody>
      <dsp:txXfrm rot="-5400000">
        <a:off x="4016045" y="2986130"/>
        <a:ext cx="7108175" cy="581544"/>
      </dsp:txXfrm>
    </dsp:sp>
    <dsp:sp modelId="{36614944-9B1F-4C48-B6A2-C25944ECE5B0}">
      <dsp:nvSpPr>
        <dsp:cNvPr id="0" name=""/>
        <dsp:cNvSpPr/>
      </dsp:nvSpPr>
      <dsp:spPr>
        <a:xfrm>
          <a:off x="0" y="2874111"/>
          <a:ext cx="4016044" cy="805580"/>
        </a:xfrm>
        <a:prstGeom prst="roundRect">
          <a:avLst/>
        </a:prstGeom>
        <a:solidFill>
          <a:schemeClr val="accent1">
            <a:alpha val="63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Internationalization reshapes the field without changing performance patterns</a:t>
          </a:r>
        </a:p>
      </dsp:txBody>
      <dsp:txXfrm>
        <a:off x="39325" y="2913436"/>
        <a:ext cx="3937394" cy="726930"/>
      </dsp:txXfrm>
    </dsp:sp>
    <dsp:sp modelId="{C1D05FA3-E6FD-4359-B57C-E1416F0DE54F}">
      <dsp:nvSpPr>
        <dsp:cNvPr id="0" name=""/>
        <dsp:cNvSpPr/>
      </dsp:nvSpPr>
      <dsp:spPr>
        <a:xfrm rot="5400000">
          <a:off x="7263630" y="552943"/>
          <a:ext cx="644464" cy="7139635"/>
        </a:xfrm>
        <a:prstGeom prst="round2SameRect">
          <a:avLst/>
        </a:prstGeom>
        <a:solidFill>
          <a:schemeClr val="accent2">
            <a:tint val="40000"/>
            <a:hueOff val="6734718"/>
            <a:satOff val="-62232"/>
            <a:lumOff val="-7015"/>
            <a:alpha val="79000"/>
          </a:schemeClr>
        </a:solidFill>
        <a:ln w="12700" cap="flat" cmpd="sng" algn="ctr">
          <a:solidFill>
            <a:schemeClr val="accent2">
              <a:tint val="40000"/>
              <a:alpha val="90000"/>
              <a:hueOff val="6734718"/>
              <a:satOff val="-62232"/>
              <a:lumOff val="-701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ea typeface="Calibri" panose="020F0502020204030204" pitchFamily="34" charset="0"/>
              <a:cs typeface="Calibri" panose="020F0502020204030204" pitchFamily="34" charset="0"/>
            </a:rPr>
            <a:t>Without grouping races, sample sizes are too small, leading to skewed or unreliable comparisons (especially with new races introduced in 2022). This will be a continued limitation.</a:t>
          </a:r>
        </a:p>
      </dsp:txBody>
      <dsp:txXfrm rot="-5400000">
        <a:off x="4016045" y="3831988"/>
        <a:ext cx="7108175" cy="581544"/>
      </dsp:txXfrm>
    </dsp:sp>
    <dsp:sp modelId="{9234A2FA-D297-474D-AF87-432ED5E706C2}">
      <dsp:nvSpPr>
        <dsp:cNvPr id="0" name=""/>
        <dsp:cNvSpPr/>
      </dsp:nvSpPr>
      <dsp:spPr>
        <a:xfrm>
          <a:off x="0" y="3719971"/>
          <a:ext cx="4016044" cy="805580"/>
        </a:xfrm>
        <a:prstGeom prst="roundRect">
          <a:avLst/>
        </a:prstGeom>
        <a:solidFill>
          <a:schemeClr val="accent1">
            <a:alpha val="63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Analysis is limited by data constraints</a:t>
          </a:r>
        </a:p>
      </dsp:txBody>
      <dsp:txXfrm>
        <a:off x="39325" y="3759296"/>
        <a:ext cx="3937394" cy="72693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2A08F2-DA95-4990-BF74-ACA8EFEA0A0C}" type="datetimeFigureOut">
              <a:rPr lang="en-US" smtClean="0"/>
              <a:t>11/29/2025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310F5-978C-406E-9C05-5014BB767811}" type="slidenum">
              <a:rPr lang="en-US" smtClean="0"/>
              <a:t>‹#›</a:t>
            </a:fld>
            <a:endParaRPr lang="en-US"/>
          </a:p>
        </p:txBody>
      </p:sp>
    </p:spTree>
    <p:extLst>
      <p:ext uri="{BB962C8B-B14F-4D97-AF65-F5344CB8AC3E}">
        <p14:creationId xmlns:p14="http://schemas.microsoft.com/office/powerpoint/2010/main" val="325785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Chris Swann. In this project, </a:t>
            </a:r>
            <a:r>
              <a:rPr lang="en-US" i="1" dirty="0"/>
              <a:t>Chasing Golden Tickets: Trends and Insights from Western States</a:t>
            </a:r>
            <a:r>
              <a:rPr lang="en-US" dirty="0"/>
              <a:t>, I analyze performance patterns among elite ultramarathon athletes by evaluating their results from Golden Ticket qualifying races in relation to subsequent outcomes at the Western States Endurance Run. Because ultra-endurance athletics is a personal passion of mine, I saw this an opportunity to merge that enthusiasm with a rigorous, data-driven approach to understanding the sport.</a:t>
            </a:r>
          </a:p>
        </p:txBody>
      </p:sp>
      <p:sp>
        <p:nvSpPr>
          <p:cNvPr id="4" name="Slide Number Placeholder 3"/>
          <p:cNvSpPr>
            <a:spLocks noGrp="1"/>
          </p:cNvSpPr>
          <p:nvPr>
            <p:ph type="sldNum" sz="quarter" idx="5"/>
          </p:nvPr>
        </p:nvSpPr>
        <p:spPr/>
        <p:txBody>
          <a:bodyPr/>
          <a:lstStyle/>
          <a:p>
            <a:fld id="{D34310F5-978C-406E-9C05-5014BB767811}" type="slidenum">
              <a:rPr lang="en-US" smtClean="0"/>
              <a:t>1</a:t>
            </a:fld>
            <a:endParaRPr lang="en-US"/>
          </a:p>
        </p:txBody>
      </p:sp>
    </p:spTree>
    <p:extLst>
      <p:ext uri="{BB962C8B-B14F-4D97-AF65-F5344CB8AC3E}">
        <p14:creationId xmlns:p14="http://schemas.microsoft.com/office/powerpoint/2010/main" val="2776004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crux of this project is in the fact that a majority of GT races are at the 100k distance; therefore, finish times cannot be directly compared with WS finishes d/t the large difference in distance.</a:t>
            </a:r>
          </a:p>
          <a:p>
            <a:endParaRPr lang="en-US" dirty="0"/>
          </a:p>
          <a:p>
            <a:r>
              <a:rPr lang="en-US" dirty="0"/>
              <a:t>This figure is an exploratory look at how Golden Ticket performance translates to Western States.</a:t>
            </a:r>
            <a:br>
              <a:rPr lang="en-US" dirty="0"/>
            </a:br>
            <a:r>
              <a:rPr lang="en-US" dirty="0"/>
              <a:t>The x-axis shows </a:t>
            </a:r>
            <a:r>
              <a:rPr lang="en-US" dirty="0" err="1"/>
              <a:t>ΔFatigue</a:t>
            </a:r>
            <a:r>
              <a:rPr lang="en-US" dirty="0"/>
              <a:t> - how much an athlete slowed down at WS relative to a predicted time generated from a gender-specific Riegel model, which is widely used in the running world to extrapolate performance across varying distances.</a:t>
            </a:r>
            <a:br>
              <a:rPr lang="en-US" dirty="0"/>
            </a:br>
            <a:endParaRPr lang="en-US" dirty="0"/>
          </a:p>
          <a:p>
            <a:r>
              <a:rPr lang="en-US" dirty="0"/>
              <a:t>The y-axis shows each athlete’s WS gender percentile, with colors representing the difficulty category of their qualifying race.</a:t>
            </a:r>
          </a:p>
          <a:p>
            <a:r>
              <a:rPr lang="en-US" dirty="0"/>
              <a:t>What we see is a meaningful exploratory signal: athletes with lower </a:t>
            </a:r>
            <a:r>
              <a:rPr lang="en-US" dirty="0" err="1"/>
              <a:t>ΔFatigue</a:t>
            </a:r>
            <a:r>
              <a:rPr lang="en-US" dirty="0"/>
              <a:t> — those who slowed down less than expected — tend to finish significantly higher within their gender field.</a:t>
            </a:r>
            <a:br>
              <a:rPr lang="en-US" dirty="0"/>
            </a:br>
            <a:r>
              <a:rPr lang="en-US" dirty="0"/>
              <a:t>The statistics: β = -0.49, meaning each 0.1 improvement in </a:t>
            </a:r>
            <a:r>
              <a:rPr lang="en-US" dirty="0" err="1"/>
              <a:t>ΔFatigue</a:t>
            </a:r>
            <a:r>
              <a:rPr lang="en-US" dirty="0"/>
              <a:t> translates to about 5 percentile points better placement. R² = 0.36, so this explains 36% of performance variance. This is highly statistically significant (p &lt; 0.001)."It’s important to emphasize that this is </a:t>
            </a:r>
            <a:r>
              <a:rPr lang="en-US" b="1" dirty="0"/>
              <a:t>descriptive, not predictive</a:t>
            </a:r>
            <a:r>
              <a:rPr lang="en-US" dirty="0"/>
              <a:t>.</a:t>
            </a:r>
            <a:br>
              <a:rPr lang="en-US" dirty="0"/>
            </a:br>
            <a:r>
              <a:rPr lang="en-US" dirty="0"/>
              <a:t>Notice the colors representing GT race difficulty are scattered throughout—no clear clustering. This reinforces our earlier finding: your GT race difficulty doesn't predict success. What matters is endurance management and pacing execution on race day at Western States.</a:t>
            </a:r>
            <a:br>
              <a:rPr lang="en-US" dirty="0"/>
            </a:br>
            <a:br>
              <a:rPr lang="en-US" dirty="0"/>
            </a:br>
            <a:r>
              <a:rPr lang="en-US" dirty="0"/>
              <a:t>Prior WS experience and </a:t>
            </a:r>
            <a:r>
              <a:rPr lang="en-US" dirty="0" err="1"/>
              <a:t>days_to_ws</a:t>
            </a:r>
            <a:r>
              <a:rPr lang="en-US" dirty="0"/>
              <a:t> were tested in preliminary exploratory analysis and found to have no significance (high p-values) thus were excluded.</a:t>
            </a:r>
          </a:p>
        </p:txBody>
      </p:sp>
      <p:sp>
        <p:nvSpPr>
          <p:cNvPr id="4" name="Slide Number Placeholder 3"/>
          <p:cNvSpPr>
            <a:spLocks noGrp="1"/>
          </p:cNvSpPr>
          <p:nvPr>
            <p:ph type="sldNum" sz="quarter" idx="5"/>
          </p:nvPr>
        </p:nvSpPr>
        <p:spPr/>
        <p:txBody>
          <a:bodyPr/>
          <a:lstStyle/>
          <a:p>
            <a:fld id="{D34310F5-978C-406E-9C05-5014BB767811}" type="slidenum">
              <a:rPr lang="en-US" smtClean="0"/>
              <a:t>10</a:t>
            </a:fld>
            <a:endParaRPr lang="en-US"/>
          </a:p>
        </p:txBody>
      </p:sp>
    </p:spTree>
    <p:extLst>
      <p:ext uri="{BB962C8B-B14F-4D97-AF65-F5344CB8AC3E}">
        <p14:creationId xmlns:p14="http://schemas.microsoft.com/office/powerpoint/2010/main" val="2584418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 this study and methods used for analysis, there were no strong indicators that any specific race type </a:t>
            </a:r>
            <a:r>
              <a:rPr lang="en-US" dirty="0" err="1"/>
              <a:t>predics</a:t>
            </a:r>
            <a:r>
              <a:rPr lang="en-US" dirty="0"/>
              <a:t> Western States success. Across Easy, Moderate, Hard, and Extreme GT races, athletes perform very similarly at WS. This reinforces that individual athlete strength, not course difficulty, is what matters.</a:t>
            </a:r>
          </a:p>
          <a:p>
            <a:endParaRPr lang="en-US" dirty="0"/>
          </a:p>
          <a:p>
            <a:r>
              <a:rPr lang="en-US" dirty="0"/>
              <a:t>Next is the rise in competitiveness. Median ranks and finish times have gradually trended downward, showing a deeper and stronger GT athlete pool. The major standout is the dramatic improvement in female performance in 2025.</a:t>
            </a:r>
          </a:p>
          <a:p>
            <a:endParaRPr lang="en-US" dirty="0"/>
          </a:p>
          <a:p>
            <a:r>
              <a:rPr lang="en-US" dirty="0"/>
              <a:t>The exploratory regression results support what we’ve seen elsewhere: GT difficulty isn’t a meaningful predictor. Performance at WS is shaped by many other factors like training specificity, heat acclimation, weather, pacing, and nutrition.</a:t>
            </a:r>
          </a:p>
          <a:p>
            <a:endParaRPr lang="en-US" dirty="0"/>
          </a:p>
          <a:p>
            <a:r>
              <a:rPr lang="en-US" dirty="0"/>
              <a:t>Internationalization has changed where athletes come from, but not how they perform. Global GT races have expanded access, yet the competitive outcomes at WS remain largely the same—again suggesting athlete capability is the primary driver.</a:t>
            </a:r>
          </a:p>
          <a:p>
            <a:endParaRPr lang="en-US" dirty="0"/>
          </a:p>
          <a:p>
            <a:r>
              <a:rPr lang="en-US" dirty="0"/>
              <a:t>Finally, data limitations should be acknowledged. Without categorizing races into bins of similarity by difficulty, the sample size becomes too small for meaningful analysis by individual race. This is more apparent with the introduction of new international races in 2022. This limits how granular the analysis can be and is something that will continue to have an effect on future analysis.</a:t>
            </a:r>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11</a:t>
            </a:fld>
            <a:endParaRPr lang="en-US"/>
          </a:p>
        </p:txBody>
      </p:sp>
    </p:spTree>
    <p:extLst>
      <p:ext uri="{BB962C8B-B14F-4D97-AF65-F5344CB8AC3E}">
        <p14:creationId xmlns:p14="http://schemas.microsoft.com/office/powerpoint/2010/main" val="1857582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close out, here are two realistic next steps that could meaningfully build on this work.”</a:t>
            </a:r>
            <a:endParaRPr lang="en-US" dirty="0"/>
          </a:p>
          <a:p>
            <a:r>
              <a:rPr lang="en-US" b="1" dirty="0"/>
              <a:t>“First, an interactive dashboard.”</a:t>
            </a:r>
            <a:br>
              <a:rPr lang="en-US" dirty="0"/>
            </a:br>
            <a:r>
              <a:rPr lang="en-US" dirty="0"/>
              <a:t>Right now, this dataset is powerful but static. A dashboard would allow athletes, coaches, and fans to explore trends dynamically—compare elite athletes, toggle course difficulty metadata, look at elevation profiles, and even overlay historical weather for specific sections of the course. It would make this analysis far more accessible and useful long term, especially with the growing interest in fantasy leagues and performance analytics in ultrarunning.</a:t>
            </a:r>
          </a:p>
          <a:p>
            <a:r>
              <a:rPr lang="en-US" b="1" dirty="0"/>
              <a:t>“Second, deeper athlete-specific data.”</a:t>
            </a:r>
            <a:br>
              <a:rPr lang="en-US" dirty="0"/>
            </a:br>
            <a:r>
              <a:rPr lang="en-US" dirty="0"/>
              <a:t>Much of elite performance depends on factors that don’t show up in race results alone—training location/specificity, heat acclamation leading up to Western States, and additional races in a given season. Incorporating some of this context would help explain why certain athletes consistently outperform expectations. For example, athletes like Jim Walmsley and Katie </a:t>
            </a:r>
            <a:r>
              <a:rPr lang="en-US" dirty="0" err="1"/>
              <a:t>Schide</a:t>
            </a:r>
            <a:r>
              <a:rPr lang="en-US" dirty="0"/>
              <a:t>, who train at altitude in France, have shown how environment and preparation can influence Western States outcomes.</a:t>
            </a:r>
          </a:p>
          <a:p>
            <a:r>
              <a:rPr lang="en-US" b="1" dirty="0"/>
              <a:t>“Overall, even with small sample sizes, there is still meaningful opportunity to enrich and expand this project.”</a:t>
            </a:r>
            <a:br>
              <a:rPr lang="en-US" dirty="0"/>
            </a:br>
            <a:r>
              <a:rPr lang="en-US" dirty="0"/>
              <a:t>Instead of trying to force more data where it doesn’t exist, the next steps focus on </a:t>
            </a:r>
            <a:r>
              <a:rPr lang="en-US" b="1" dirty="0"/>
              <a:t>better tools and better context</a:t>
            </a:r>
            <a:r>
              <a:rPr lang="en-US" dirty="0"/>
              <a:t>, which is ultimately how we can continue improving insight into Golden Ticket athletes and Western States performance.</a:t>
            </a:r>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12</a:t>
            </a:fld>
            <a:endParaRPr lang="en-US"/>
          </a:p>
        </p:txBody>
      </p:sp>
    </p:spTree>
    <p:extLst>
      <p:ext uri="{BB962C8B-B14F-4D97-AF65-F5344CB8AC3E}">
        <p14:creationId xmlns:p14="http://schemas.microsoft.com/office/powerpoint/2010/main" val="2996667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Race results for both Golden Ticket events and Western States were collected through Python web scraping from multiple respected ultrarunning sources. The raw data was cleaned, merged, and validated in Excel and Python before being structured into a PostgreSQL database in </a:t>
            </a:r>
            <a:r>
              <a:rPr lang="en-US" dirty="0" err="1"/>
              <a:t>pgAdmin</a:t>
            </a:r>
            <a:r>
              <a:rPr lang="en-US" dirty="0"/>
              <a:t>, allowing for efficient storage and SQL-based querying. Analysis and visualizations were built using Python and Power BI. I also want to give a special thank-you to a fellow acquaintance in the sport, Liam </a:t>
            </a:r>
            <a:r>
              <a:rPr lang="en-US" dirty="0" err="1"/>
              <a:t>Lionsdale</a:t>
            </a:r>
            <a:r>
              <a:rPr lang="en-US" dirty="0"/>
              <a:t> (</a:t>
            </a:r>
            <a:r>
              <a:rPr lang="en-US" dirty="0" err="1"/>
              <a:t>aidstationfireball</a:t>
            </a:r>
            <a:r>
              <a:rPr lang="en-US" dirty="0"/>
              <a:t>), for sharing his curated list of Golden Ticket recipients for 2020 – 2025 — data that is surprisingly difficult to find and often inaccurate online. </a:t>
            </a:r>
          </a:p>
        </p:txBody>
      </p:sp>
      <p:sp>
        <p:nvSpPr>
          <p:cNvPr id="4" name="Slide Number Placeholder 3"/>
          <p:cNvSpPr>
            <a:spLocks noGrp="1"/>
          </p:cNvSpPr>
          <p:nvPr>
            <p:ph type="sldNum" sz="quarter" idx="5"/>
          </p:nvPr>
        </p:nvSpPr>
        <p:spPr/>
        <p:txBody>
          <a:bodyPr/>
          <a:lstStyle/>
          <a:p>
            <a:fld id="{D34310F5-978C-406E-9C05-5014BB767811}" type="slidenum">
              <a:rPr lang="en-US" smtClean="0"/>
              <a:t>2</a:t>
            </a:fld>
            <a:endParaRPr lang="en-US"/>
          </a:p>
        </p:txBody>
      </p:sp>
    </p:spTree>
    <p:extLst>
      <p:ext uri="{BB962C8B-B14F-4D97-AF65-F5344CB8AC3E}">
        <p14:creationId xmlns:p14="http://schemas.microsoft.com/office/powerpoint/2010/main" val="43852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Western States is the oldest 100-mile ultramarathon in the world and is widely considered the pinnacle event in trail ultrarunning. One of the things that makes this race so competitive is how limited the field is. Only 369 runners are allowed to start each year, yet demand has skyrocketed.</a:t>
            </a:r>
          </a:p>
          <a:p>
            <a:r>
              <a:rPr lang="en-US" dirty="0"/>
              <a:t>In 2025, nearly 10,000 athletes applied—representing a 20% year-over-year increase in applicants since 2015. The main entry into the race is through a lottery system which allocates roughly 260 of those spots 369 spots. To even enter, athletes must complete a qualifying race each year, and their ticket count increases the longer they’ve been applying without getting selected. In 2025 there were over 68,000 total lottery tickets in the system, giving a first time applicant about a 0.4% chance of getting in.</a:t>
            </a:r>
          </a:p>
          <a:p>
            <a:r>
              <a:rPr lang="en-US" dirty="0"/>
              <a:t>Outside the lottery, there are two major pathways to entry that directly relate to my project:</a:t>
            </a:r>
            <a:br>
              <a:rPr lang="en-US" dirty="0"/>
            </a:br>
            <a:r>
              <a:rPr lang="en-US" b="1" dirty="0"/>
              <a:t>Golden Ticket races</a:t>
            </a:r>
            <a:r>
              <a:rPr lang="en-US" dirty="0"/>
              <a:t>, where the top two male and female finishers earn guaranteed entry; and</a:t>
            </a:r>
            <a:br>
              <a:rPr lang="en-US" dirty="0"/>
            </a:br>
            <a:r>
              <a:rPr lang="en-US" b="1" dirty="0"/>
              <a:t>automatic re-entry</a:t>
            </a:r>
            <a:r>
              <a:rPr lang="en-US" dirty="0"/>
              <a:t>, where the previous year’s Top 10 finishers receive an invitation back.</a:t>
            </a:r>
            <a:br>
              <a:rPr lang="en-US" dirty="0"/>
            </a:br>
            <a:r>
              <a:rPr lang="en-US" dirty="0"/>
              <a:t>These mechanisms are what maintain continuity among elite athletes from year to year.</a:t>
            </a:r>
          </a:p>
          <a:p>
            <a:r>
              <a:rPr lang="en-US" dirty="0"/>
              <a:t>The elevation profile on the bottom right highlights another defining feature of Western States—its terrain and environmental extremes. The race starts in Olympic Valley, CA around 6,000 feet, climbs immediately to nearly 9,000 feet, and then trends downhill toward Auburn, CA. Athletes face canyon temperatures ranging from 95 to over 100 degrees for nearly 30 to 40 miles. The combination of altitude, technical terrain, and extreme heat makes the race uniquely challenging, even by 100-mile standards.</a:t>
            </a:r>
          </a:p>
          <a:p>
            <a:pPr marL="0" indent="0">
              <a:buFont typeface="Arial"/>
              <a:buNone/>
            </a:pP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77109A8-83C7-4307-B9D0-FB991D19F564}" type="slidenum">
              <a:rPr lang="en-US"/>
              <a:t>3</a:t>
            </a:fld>
            <a:endParaRPr lang="en-US"/>
          </a:p>
        </p:txBody>
      </p:sp>
    </p:spTree>
    <p:extLst>
      <p:ext uri="{BB962C8B-B14F-4D97-AF65-F5344CB8AC3E}">
        <p14:creationId xmlns:p14="http://schemas.microsoft.com/office/powerpoint/2010/main" val="361533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Golden Ticket races are a select group of competitive ultras where the </a:t>
            </a:r>
            <a:r>
              <a:rPr lang="en-US" b="1" dirty="0"/>
              <a:t>top two male and top two female finishers earn automatic entry into the Western States Endurance Run</a:t>
            </a:r>
            <a:r>
              <a:rPr lang="en-US" dirty="0"/>
              <a:t>. These races are strategically chosen for their difficulty, depth of competition, and alignment with Western States qualifying standards.</a:t>
            </a:r>
          </a:p>
          <a:p>
            <a:r>
              <a:rPr lang="en-US" b="1" dirty="0"/>
              <a:t>Why They Matter</a:t>
            </a:r>
          </a:p>
          <a:p>
            <a:r>
              <a:rPr lang="en-US" b="1" dirty="0"/>
              <a:t>For Western States:</a:t>
            </a:r>
            <a:br>
              <a:rPr lang="en-US" dirty="0"/>
            </a:br>
            <a:r>
              <a:rPr lang="en-US" dirty="0"/>
              <a:t>Golden Ticket races ensure a deep, competitive, and internationally diverse elite field every year.</a:t>
            </a:r>
          </a:p>
          <a:p>
            <a:r>
              <a:rPr lang="en-US" b="1" dirty="0"/>
              <a:t>For Athletes:</a:t>
            </a:r>
            <a:br>
              <a:rPr lang="en-US" dirty="0"/>
            </a:br>
            <a:r>
              <a:rPr lang="en-US" dirty="0"/>
              <a:t>Winning a ticket can be career-changing — providing exposure, sponsorship opportunities, and a direct pathway into one of the most prestigious races in ultrarunning and a chance at making their mark in the sport.</a:t>
            </a:r>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4</a:t>
            </a:fld>
            <a:endParaRPr lang="en-US"/>
          </a:p>
        </p:txBody>
      </p:sp>
    </p:spTree>
    <p:extLst>
      <p:ext uri="{BB962C8B-B14F-4D97-AF65-F5344CB8AC3E}">
        <p14:creationId xmlns:p14="http://schemas.microsoft.com/office/powerpoint/2010/main" val="389053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Western States Board selects Golden Ticket races each year. Many events return annually, but some have only been used once or twice depending on course quality, competitive depth, and scheduling.</a:t>
            </a:r>
          </a:p>
          <a:p>
            <a:r>
              <a:rPr lang="en-US" dirty="0"/>
              <a:t>Across the 2016–2025 period in this dataset, there are </a:t>
            </a:r>
            <a:r>
              <a:rPr lang="en-US" b="1" dirty="0"/>
              <a:t>16 unique Golden Ticket races</a:t>
            </a:r>
            <a:r>
              <a:rPr lang="en-US" dirty="0"/>
              <a:t> — </a:t>
            </a:r>
            <a:r>
              <a:rPr lang="en-US" b="1" dirty="0"/>
              <a:t>9 domestic and 7 international</a:t>
            </a:r>
            <a:r>
              <a:rPr lang="en-US" dirty="0"/>
              <a:t>. These races vary significantly in distance, ranging from </a:t>
            </a:r>
            <a:r>
              <a:rPr lang="en-US" b="1" dirty="0"/>
              <a:t>50 miles to 108 miles</a:t>
            </a:r>
            <a:r>
              <a:rPr lang="en-US" dirty="0"/>
              <a:t>, and even more dramatically in </a:t>
            </a:r>
            <a:r>
              <a:rPr lang="en-US" b="1" dirty="0"/>
              <a:t>elevation gain, descent, and total altitude exposure</a:t>
            </a:r>
            <a:r>
              <a:rPr lang="en-US" dirty="0"/>
              <a:t>.</a:t>
            </a:r>
          </a:p>
          <a:p>
            <a:r>
              <a:rPr lang="en-US" dirty="0"/>
              <a:t>To quantify the differences between these events, I extracted course statistics from each race’s GPX file and used those inputs to calculate a </a:t>
            </a:r>
            <a:r>
              <a:rPr lang="en-US" b="1" dirty="0"/>
              <a:t>Difficulty Index</a:t>
            </a:r>
            <a:r>
              <a:rPr lang="en-US" dirty="0"/>
              <a:t> for every GT race. The bar chart on this slide highlights how those difficulty scores compare to Western States—shown with the striped bar—and categorizes each event into easy, moderate, hard, and extreme difficulty tiers.</a:t>
            </a:r>
          </a:p>
          <a:p>
            <a:r>
              <a:rPr lang="en-US" dirty="0"/>
              <a:t>A key takeaway here is that </a:t>
            </a:r>
            <a:r>
              <a:rPr lang="en-US" b="1" dirty="0"/>
              <a:t>all but two Golden Ticket races are less difficult than Western States itself. It should also be noted that almost all of the races are 100K distance. </a:t>
            </a:r>
            <a:br>
              <a:rPr lang="en-US" b="1" dirty="0"/>
            </a:br>
            <a:br>
              <a:rPr lang="en-US" b="1" dirty="0"/>
            </a:br>
            <a:br>
              <a:rPr lang="en-US" b="1" dirty="0"/>
            </a:br>
            <a:r>
              <a:rPr lang="en-US" dirty="0"/>
              <a:t>One important note: </a:t>
            </a:r>
            <a:r>
              <a:rPr lang="en-US" b="1" dirty="0"/>
              <a:t>weather</a:t>
            </a:r>
            <a:r>
              <a:rPr lang="en-US" dirty="0"/>
              <a:t> plays a major role in actual race difficulty. Because conditions can change hour-by-hour and vary dramatically year to year, incorporating weather as a variable would require its own dedicated project. Although I explored collecting weather data via API, I ultimately excluded it from the Difficulty Index for this analysis. It remains an important future direction.</a:t>
            </a:r>
          </a:p>
        </p:txBody>
      </p:sp>
      <p:sp>
        <p:nvSpPr>
          <p:cNvPr id="4" name="Slide Number Placeholder 3"/>
          <p:cNvSpPr>
            <a:spLocks noGrp="1"/>
          </p:cNvSpPr>
          <p:nvPr>
            <p:ph type="sldNum" sz="quarter" idx="5"/>
          </p:nvPr>
        </p:nvSpPr>
        <p:spPr/>
        <p:txBody>
          <a:bodyPr/>
          <a:lstStyle/>
          <a:p>
            <a:fld id="{D34310F5-978C-406E-9C05-5014BB767811}" type="slidenum">
              <a:rPr lang="en-US" smtClean="0"/>
              <a:t>5</a:t>
            </a:fld>
            <a:endParaRPr lang="en-US"/>
          </a:p>
        </p:txBody>
      </p:sp>
    </p:spTree>
    <p:extLst>
      <p:ext uri="{BB962C8B-B14F-4D97-AF65-F5344CB8AC3E}">
        <p14:creationId xmlns:p14="http://schemas.microsoft.com/office/powerpoint/2010/main" val="2104197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the elevation profiles of several Golden Ticket races—each from a different difficulty category—to the Western States course shown as the  black dotted line. On the left, I included a reference panel summarizing key Western States metrics, including its 100.8-mile distance, 16,000 feet of climb, nearly 21,000 feet of descent, and over 30 miles of altitude exposure above 6,000 feet.</a:t>
            </a:r>
          </a:p>
          <a:p>
            <a:r>
              <a:rPr lang="en-US" dirty="0"/>
              <a:t>Starting with </a:t>
            </a:r>
            <a:r>
              <a:rPr lang="en-US" b="1" dirty="0"/>
              <a:t>UTMB</a:t>
            </a:r>
            <a:r>
              <a:rPr lang="en-US" dirty="0"/>
              <a:t>, classified as </a:t>
            </a:r>
            <a:r>
              <a:rPr lang="en-US" i="1" dirty="0"/>
              <a:t>Extreme</a:t>
            </a:r>
            <a:r>
              <a:rPr lang="en-US" dirty="0"/>
              <a:t>, you can see how much more vertical change and sustained altitude it has compared with Western States. UTMB features over 34,000 feet of climbing and more than 37 miles above 6,000 feet, making it significantly more demanding from an elevation perspective.</a:t>
            </a:r>
          </a:p>
          <a:p>
            <a:r>
              <a:rPr lang="en-US" dirty="0"/>
              <a:t>Next, </a:t>
            </a:r>
            <a:r>
              <a:rPr lang="en-US" b="1" dirty="0"/>
              <a:t>Nice Côte d’Azur</a:t>
            </a:r>
            <a:r>
              <a:rPr lang="en-US" dirty="0"/>
              <a:t>, a </a:t>
            </a:r>
            <a:r>
              <a:rPr lang="en-US" i="1" dirty="0"/>
              <a:t>Hard</a:t>
            </a:r>
            <a:r>
              <a:rPr lang="en-US" dirty="0"/>
              <a:t> race, has long, repeated climbs but lower altitude exposure. It still accumulates around 15,500 feet of gain in only 68 miles—making its climbing density extremely high.</a:t>
            </a:r>
          </a:p>
          <a:p>
            <a:r>
              <a:rPr lang="en-US" b="1" dirty="0"/>
              <a:t>The Canyons</a:t>
            </a:r>
            <a:r>
              <a:rPr lang="en-US" dirty="0"/>
              <a:t>, a </a:t>
            </a:r>
            <a:r>
              <a:rPr lang="en-US" i="1" dirty="0"/>
              <a:t>Moderate</a:t>
            </a:r>
            <a:r>
              <a:rPr lang="en-US" dirty="0"/>
              <a:t> GT race, is unique because it uses portions of the Western States course. Despite that similarity, it is shorter and has less total climbing, which places it in the moderate difficulty range.</a:t>
            </a:r>
          </a:p>
          <a:p>
            <a:r>
              <a:rPr lang="en-US" dirty="0"/>
              <a:t>Finally, </a:t>
            </a:r>
            <a:r>
              <a:rPr lang="en-US" b="1" dirty="0"/>
              <a:t>Black Canyon</a:t>
            </a:r>
            <a:r>
              <a:rPr lang="en-US" dirty="0"/>
              <a:t>, categorized as </a:t>
            </a:r>
            <a:r>
              <a:rPr lang="en-US" i="1" dirty="0"/>
              <a:t>Easy</a:t>
            </a:r>
            <a:r>
              <a:rPr lang="en-US" dirty="0"/>
              <a:t> relative to other GT events, has lower climbing and minimal altitude exposure. It’s runnable, fast, and largely net-downhill, which is reflected in the profile.</a:t>
            </a:r>
          </a:p>
          <a:p>
            <a:r>
              <a:rPr lang="en-US" dirty="0"/>
              <a:t>Across all four examples, the key takeaway is this:</a:t>
            </a:r>
            <a:br>
              <a:rPr lang="en-US" dirty="0"/>
            </a:br>
            <a:r>
              <a:rPr lang="en-US" b="1" dirty="0"/>
              <a:t>Golden Ticket races span an enormous range of terrain and difficulty</a:t>
            </a:r>
            <a:r>
              <a:rPr lang="en-US" dirty="0"/>
              <a:t>, from low-altitude, highly runnable courses to extremely mountainous alpine routes. Understanding these differences is critical for comparing performance across events and for interpreting how well those performances translate to Western States.</a:t>
            </a:r>
          </a:p>
        </p:txBody>
      </p:sp>
      <p:sp>
        <p:nvSpPr>
          <p:cNvPr id="4" name="Slide Number Placeholder 3"/>
          <p:cNvSpPr>
            <a:spLocks noGrp="1"/>
          </p:cNvSpPr>
          <p:nvPr>
            <p:ph type="sldNum" sz="quarter" idx="5"/>
          </p:nvPr>
        </p:nvSpPr>
        <p:spPr/>
        <p:txBody>
          <a:bodyPr/>
          <a:lstStyle/>
          <a:p>
            <a:fld id="{D34310F5-978C-406E-9C05-5014BB767811}" type="slidenum">
              <a:rPr lang="en-US" smtClean="0"/>
              <a:t>6</a:t>
            </a:fld>
            <a:endParaRPr lang="en-US"/>
          </a:p>
        </p:txBody>
      </p:sp>
    </p:spTree>
    <p:extLst>
      <p:ext uri="{BB962C8B-B14F-4D97-AF65-F5344CB8AC3E}">
        <p14:creationId xmlns:p14="http://schemas.microsoft.com/office/powerpoint/2010/main" val="272834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Main Finding:</a:t>
            </a:r>
          </a:p>
          <a:p>
            <a:r>
              <a:rPr lang="en-US" b="1" dirty="0"/>
              <a:t>No single GT race difficulty level consistently produces the best Western States performers.</a:t>
            </a:r>
            <a:r>
              <a:rPr lang="en-US" dirty="0"/>
              <a:t> Athletes from all difficulty categories—Easy, Moderate, Hard, and Extreme—show similar outcomes at Western States.</a:t>
            </a:r>
          </a:p>
          <a:p>
            <a:r>
              <a:rPr lang="en-US" b="1" dirty="0"/>
              <a:t>Top Left - Finisher Rates:</a:t>
            </a:r>
          </a:p>
          <a:p>
            <a:r>
              <a:rPr lang="en-US" dirty="0"/>
              <a:t>Finisher rates vary unpredictably across difficulty levels. Women from Moderate races have a 94% finish rate, but women from Easy races only finish 76% of the time. Men are more consistent (71-87%) across all categories. There's no clear pattern suggesting harder or easier GT races better prepare athletes for WS.</a:t>
            </a:r>
          </a:p>
          <a:p>
            <a:r>
              <a:rPr lang="en-US" b="1" dirty="0"/>
              <a:t>Top Right - DNF Rates:</a:t>
            </a:r>
          </a:p>
          <a:p>
            <a:r>
              <a:rPr lang="en-US" dirty="0"/>
              <a:t>DNF rates also show no systematic pattern. Women from Moderate races have remarkably low DNF rates (6%), while women from Easy races DNF at 24%. Men from Hard races show elevated DNFs (29%). The variation appears random rather than linked to GT difficulty.</a:t>
            </a:r>
          </a:p>
          <a:p>
            <a:r>
              <a:rPr lang="en-US" b="1" dirty="0"/>
              <a:t>Bottom Left - Median Placement:</a:t>
            </a:r>
          </a:p>
          <a:p>
            <a:r>
              <a:rPr lang="en-US" dirty="0"/>
              <a:t>All groups finish around 7th-11th place regardless of GT difficulty. Men from Hard races place slightly better (7.5) than those from Easy races (11.0), but the differences are modest. Women show even more consistency (8.5-11.0). </a:t>
            </a:r>
            <a:r>
              <a:rPr lang="en-US" b="1" dirty="0"/>
              <a:t>GT race difficulty doesn't strongly predict where you'll finish at Western States.</a:t>
            </a:r>
            <a:endParaRPr lang="en-US" dirty="0"/>
          </a:p>
          <a:p>
            <a:r>
              <a:rPr lang="en-US" b="1" dirty="0"/>
              <a:t>Bottom Right - Median Finish Times:</a:t>
            </a:r>
          </a:p>
          <a:p>
            <a:r>
              <a:rPr lang="en-US" dirty="0"/>
              <a:t>Finish times vary, but not in a predictable way by difficulty. Men from Extreme races are fastest (15:58), but men from Moderate races are nearly as fast (16:59). Women's times range from 18:49-20:31 with no clear pattern.</a:t>
            </a:r>
          </a:p>
          <a:p>
            <a:r>
              <a:rPr lang="en-US" b="1" dirty="0"/>
              <a:t>Key Takeaway:</a:t>
            </a:r>
          </a:p>
          <a:p>
            <a:r>
              <a:rPr lang="en-US" b="1" dirty="0"/>
              <a:t>Your Golden Ticket race choice doesn't determine your Western States success.</a:t>
            </a:r>
            <a:r>
              <a:rPr lang="en-US" dirty="0"/>
              <a:t> Athletes from all difficulty levels perform similarly, suggesting that other factors—training, race-day conditions, pacing strategy, and individual preparation—matter far more than which qualifying race you ran.</a:t>
            </a:r>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7</a:t>
            </a:fld>
            <a:endParaRPr lang="en-US"/>
          </a:p>
        </p:txBody>
      </p:sp>
    </p:spTree>
    <p:extLst>
      <p:ext uri="{BB962C8B-B14F-4D97-AF65-F5344CB8AC3E}">
        <p14:creationId xmlns:p14="http://schemas.microsoft.com/office/powerpoint/2010/main" val="403083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highlights how Golden Ticket athletes perform at Western States over time, broken down by gender.</a:t>
            </a:r>
          </a:p>
          <a:p>
            <a:endParaRPr lang="en-US" dirty="0"/>
          </a:p>
          <a:p>
            <a:r>
              <a:rPr lang="en-US" dirty="0"/>
              <a:t>For </a:t>
            </a:r>
            <a:r>
              <a:rPr lang="en-US" b="1" dirty="0"/>
              <a:t>median gender rank</a:t>
            </a:r>
            <a:r>
              <a:rPr lang="en-US" dirty="0"/>
              <a:t>, males show improved consistency in recent years, especially from 2022–2025, reliably finishing around the top 10. Females stay steady across all years, consistently clustered near the top-10 threshold.</a:t>
            </a:r>
          </a:p>
          <a:p>
            <a:endParaRPr lang="en-US" dirty="0"/>
          </a:p>
          <a:p>
            <a:r>
              <a:rPr lang="en-US" dirty="0"/>
              <a:t>For </a:t>
            </a:r>
            <a:r>
              <a:rPr lang="en-US" b="1" dirty="0"/>
              <a:t>median finish time</a:t>
            </a:r>
            <a:r>
              <a:rPr lang="en-US" dirty="0"/>
              <a:t>, male athletes typically fall between 16.5 and 18 hours, with a clear drop toward faster times after 2021.</a:t>
            </a:r>
          </a:p>
          <a:p>
            <a:r>
              <a:rPr lang="en-US" dirty="0"/>
              <a:t>Female athletes show a notable shift: times range around 20–20.5 hours prior to 2022, followed by a sharp downward trend, culminating in a sub-18-hour median in 2025.</a:t>
            </a:r>
          </a:p>
          <a:p>
            <a:endParaRPr lang="en-US" dirty="0"/>
          </a:p>
          <a:p>
            <a:r>
              <a:rPr lang="en-US" dirty="0"/>
              <a:t>Overall, both genders show tightening performance variability and stronger depth in recent years.</a:t>
            </a:r>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8</a:t>
            </a:fld>
            <a:endParaRPr lang="en-US"/>
          </a:p>
        </p:txBody>
      </p:sp>
    </p:spTree>
    <p:extLst>
      <p:ext uri="{BB962C8B-B14F-4D97-AF65-F5344CB8AC3E}">
        <p14:creationId xmlns:p14="http://schemas.microsoft.com/office/powerpoint/2010/main" val="38319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I want to highlight how the Golden Ticket field has evolved — especially the growth of international participation — and how these athletes actually perform once they get to Western States.</a:t>
            </a:r>
          </a:p>
          <a:p>
            <a:r>
              <a:rPr lang="en-US" dirty="0"/>
              <a:t>From 2016 through 2021, Golden Ticket spots were almost entirely earned at U.S.-based races. Very few international athletes earned GT entries simply because more accessible </a:t>
            </a:r>
            <a:r>
              <a:rPr lang="en-US" b="0" dirty="0"/>
              <a:t>pathways didn’t exist. </a:t>
            </a:r>
            <a:r>
              <a:rPr lang="en-US" dirty="0"/>
              <a:t>That changed in 2022 when UTMB and Festival des </a:t>
            </a:r>
            <a:r>
              <a:rPr lang="en-US" dirty="0" err="1"/>
              <a:t>Templiers</a:t>
            </a:r>
            <a:r>
              <a:rPr lang="en-US" dirty="0"/>
              <a:t> were added to the Golden Ticket circuit. These races brought in a much deeper global talent pool and dramatically increased the number of international Golden Ticket recipients.</a:t>
            </a:r>
          </a:p>
          <a:p>
            <a:r>
              <a:rPr lang="en-US" dirty="0"/>
              <a:t>With that rise in international participation, a natural question is:</a:t>
            </a:r>
            <a:br>
              <a:rPr lang="en-US" dirty="0"/>
            </a:br>
            <a:r>
              <a:rPr lang="en-US" b="1" dirty="0"/>
              <a:t>Are international athletes performing differently at Western States?</a:t>
            </a:r>
            <a:br>
              <a:rPr lang="en-US" dirty="0"/>
            </a:br>
            <a:r>
              <a:rPr lang="en-US" dirty="0"/>
              <a:t>And more specifically,</a:t>
            </a:r>
            <a:br>
              <a:rPr lang="en-US" dirty="0"/>
            </a:br>
            <a:r>
              <a:rPr lang="en-US" b="1" dirty="0"/>
              <a:t>Does earning a ticket at an international GT race predict better WS performance?</a:t>
            </a:r>
            <a:endParaRPr lang="en-US" dirty="0"/>
          </a:p>
          <a:p>
            <a:r>
              <a:rPr lang="en-US" dirty="0"/>
              <a:t>What we find is that </a:t>
            </a:r>
            <a:r>
              <a:rPr lang="en-US" b="1" dirty="0"/>
              <a:t>finisher and DNF rates are essentially identical</a:t>
            </a:r>
            <a:r>
              <a:rPr lang="en-US" dirty="0"/>
              <a:t> between domestic and international GT athletes. Once they start the race, both groups finish at almost the same rate.</a:t>
            </a:r>
          </a:p>
          <a:p>
            <a:r>
              <a:rPr lang="en-US" dirty="0"/>
              <a:t>When we look deeper at actual performance — median WS finish time, mean time, and consistency — the picture becomes clearer. </a:t>
            </a:r>
            <a:r>
              <a:rPr lang="en-US" b="1" dirty="0"/>
              <a:t>International men, in particular, have been performing very strongly at Western States</a:t>
            </a:r>
            <a:r>
              <a:rPr lang="en-US" dirty="0"/>
              <a:t>, often running faster and with less variability than their U.S. counterparts. International women perform at the same high level whether they qualified domestically or internationally.</a:t>
            </a:r>
          </a:p>
          <a:p>
            <a:r>
              <a:rPr lang="en-US" dirty="0"/>
              <a:t>And importantly:</a:t>
            </a:r>
            <a:br>
              <a:rPr lang="en-US" dirty="0"/>
            </a:br>
            <a:r>
              <a:rPr lang="en-US" b="1" dirty="0"/>
              <a:t>There is no meaningful performance separation based on where the ticket was earned.</a:t>
            </a:r>
            <a:br>
              <a:rPr lang="en-US" dirty="0"/>
            </a:br>
            <a:r>
              <a:rPr lang="en-US" dirty="0"/>
              <a:t>Athletes who qualify at UTMB or </a:t>
            </a:r>
            <a:r>
              <a:rPr lang="en-US" dirty="0" err="1"/>
              <a:t>Tarawera</a:t>
            </a:r>
            <a:r>
              <a:rPr lang="en-US" dirty="0"/>
              <a:t> do not consistently outperform or underperform those who qualify at Bandera or Black Canyon. The GT race profile — whether easy, moderate, hard, or extreme — does not appear to determine Western States performance.</a:t>
            </a:r>
          </a:p>
          <a:p>
            <a:r>
              <a:rPr lang="en-US" dirty="0"/>
              <a:t>Instead, the biggest pattern we see is much simpler and much more intuitive:</a:t>
            </a:r>
            <a:br>
              <a:rPr lang="en-US" dirty="0"/>
            </a:br>
            <a:r>
              <a:rPr lang="en-US" b="1" dirty="0"/>
              <a:t>Top performers at Golden Ticket races are top performers at Western States.</a:t>
            </a:r>
            <a:br>
              <a:rPr lang="en-US" dirty="0"/>
            </a:br>
            <a:r>
              <a:rPr lang="en-US" dirty="0"/>
              <a:t>The course style they come from doesn’t predict their outcome — their talent level does.</a:t>
            </a:r>
          </a:p>
          <a:p>
            <a:r>
              <a:rPr lang="en-US" dirty="0"/>
              <a:t>This is especially evident in the Top 10 results since international races were added. We’ve seen a strong influx of international athletes placing in the Top 10 at Western States, and about two-thirds of those athletes earned their Golden Tickets at international races. UTMB, in particular, has produced the most Top-10 WS finishers — which makes sense given the depth of that field. UTMB attracts world-class athletes, and those athletes continue to perform at a world-class level when they come to Western States.</a:t>
            </a:r>
          </a:p>
          <a:p>
            <a:endParaRPr lang="en-US" dirty="0"/>
          </a:p>
          <a:p>
            <a:endParaRPr lang="en-US" dirty="0"/>
          </a:p>
          <a:p>
            <a:r>
              <a:rPr lang="en-US" dirty="0"/>
              <a:t>So the main takeaway is:</a:t>
            </a:r>
            <a:br>
              <a:rPr lang="en-US" dirty="0"/>
            </a:br>
            <a:r>
              <a:rPr lang="en-US" b="1" dirty="0"/>
              <a:t>The introduction of international GT races expanded the pathway for global elite athletes to enter Western States, but it didn’t change how performance relates to course type. The best athletes rise to the top regardless of where they race — and Western States performance is driven by athlete capability, not where they earned their ticket.</a:t>
            </a:r>
            <a:endParaRPr lang="en-US" dirty="0"/>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9</a:t>
            </a:fld>
            <a:endParaRPr lang="en-US"/>
          </a:p>
        </p:txBody>
      </p:sp>
    </p:spTree>
    <p:extLst>
      <p:ext uri="{BB962C8B-B14F-4D97-AF65-F5344CB8AC3E}">
        <p14:creationId xmlns:p14="http://schemas.microsoft.com/office/powerpoint/2010/main" val="1208894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543F-7FD0-98F8-3E7E-805B69F01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1DF130-280C-0985-5EB9-B3BB6B8F27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D3B6C3-E257-0B04-24CA-3C8AA99B51B6}"/>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8A692EED-2C23-CFE6-51B5-E83EC53B3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BF870-384C-3423-B829-68A683285E2D}"/>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2302589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22D64-F3E1-BCED-329D-A196F02B30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F693B7-D640-37BB-B461-B489F8095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8D19D-83F5-85EE-A303-5102683CF575}"/>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08AD175C-1CAB-1346-9037-49D2816BF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7EBA1-7904-1036-42D2-7E46E7CF66BA}"/>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2748990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6580DF-546E-A735-7D0D-D39F3AA457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E49AAC-378D-2891-2A2A-7ABEFA79CF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461049-754A-C0F1-05EC-1F3BC5F8451A}"/>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7384DED9-B761-26E3-3AD1-19ED91649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F31D8-40F9-5FC4-44F6-C4F23CFC3D79}"/>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345637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4BBD8-6A61-589B-6FDA-4CE8E46E6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50813-2EED-9ED9-B64F-BC18957ED5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841AC-FA76-074C-108B-A1C9A009268B}"/>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BB2D64CD-1057-40E6-38C1-BBF24D905E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75BFD-78A1-477E-4346-6937FCDC1415}"/>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26137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2774-8B4D-A5E4-1A3F-DEDF6FFC3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56EA3F-B389-24B2-C297-423F718C3C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831AE7-16A2-BDE9-1990-A86785B19D33}"/>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2303733F-D9D8-5F0D-9A0D-E5D77802B3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05351-F2A3-2AA4-29BB-9B01CA89878B}"/>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129518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36F4-449C-DD0F-4657-3C43B46A9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28EA06-2EA4-68F9-D7A5-1E13F7590F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3C823-C3B4-E472-5C3B-5EF4D27003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7B2EC3-997D-1581-2083-EB9DCFCD6752}"/>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6" name="Footer Placeholder 5">
            <a:extLst>
              <a:ext uri="{FF2B5EF4-FFF2-40B4-BE49-F238E27FC236}">
                <a16:creationId xmlns:a16="http://schemas.microsoft.com/office/drawing/2014/main" id="{E078C33F-67F8-E9DB-BF13-58FB1170C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C7B863-DCD5-6740-6D62-217D4601CCAC}"/>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1528463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F09C-FD9D-919D-5F9A-56B57FAE29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C4CAA1-6499-1292-E928-B543508C5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9B815D-6FFA-D267-DD0B-0A684BC404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3090C9-99BA-F681-9049-3DBBC2982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FDA830-7BFC-CA6E-96BE-0A0EEBAB6C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CCAE04-C8BB-B0DF-8E17-B63CEAE6612C}"/>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8" name="Footer Placeholder 7">
            <a:extLst>
              <a:ext uri="{FF2B5EF4-FFF2-40B4-BE49-F238E27FC236}">
                <a16:creationId xmlns:a16="http://schemas.microsoft.com/office/drawing/2014/main" id="{FE729E5B-170A-CF3D-006E-05534E4642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1F79EE-297F-E0FE-F8B2-DDC16C557E5D}"/>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3665466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BBEB-ED75-F2BC-38C9-825817881E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1B2EE0-2521-5DC5-0553-B9B152C91606}"/>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4" name="Footer Placeholder 3">
            <a:extLst>
              <a:ext uri="{FF2B5EF4-FFF2-40B4-BE49-F238E27FC236}">
                <a16:creationId xmlns:a16="http://schemas.microsoft.com/office/drawing/2014/main" id="{6D941FDD-121A-BF70-C767-073489C1EC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276775-543D-BAAC-236D-0CB3990DED21}"/>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404215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54B0DB-9144-E181-2D70-ED06DD68F795}"/>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3" name="Footer Placeholder 2">
            <a:extLst>
              <a:ext uri="{FF2B5EF4-FFF2-40B4-BE49-F238E27FC236}">
                <a16:creationId xmlns:a16="http://schemas.microsoft.com/office/drawing/2014/main" id="{68FFFA57-4458-5C59-16F2-87BCCF4112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4C2393-C2BE-DA81-9883-70AD6C3379BE}"/>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416531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E873-C810-8642-E1E7-C080B621E7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64C849-81A8-53C5-85A1-EBC5E08C4B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923891-50E8-D505-BB3A-0D364231C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FFFDD9-16A3-5CE8-4EB4-B124A62FE511}"/>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6" name="Footer Placeholder 5">
            <a:extLst>
              <a:ext uri="{FF2B5EF4-FFF2-40B4-BE49-F238E27FC236}">
                <a16:creationId xmlns:a16="http://schemas.microsoft.com/office/drawing/2014/main" id="{FED281A2-FDCD-16F4-C37A-84C745AC30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9A653-BC9E-52C1-568B-E865BD48CC81}"/>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1211587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5F81-44BD-707F-80C5-93DCFC714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851CB2-CCCA-E24E-BA4B-483B494934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B22AB8-D400-77F6-5E98-1ED677AED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441710-95B5-8557-2D10-8BD29C5EB183}"/>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6" name="Footer Placeholder 5">
            <a:extLst>
              <a:ext uri="{FF2B5EF4-FFF2-40B4-BE49-F238E27FC236}">
                <a16:creationId xmlns:a16="http://schemas.microsoft.com/office/drawing/2014/main" id="{E5D6EB1A-70EC-9AEF-6A0C-7848CE64C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B12B19-CF82-CA31-A6A5-4C01840EFEF3}"/>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687307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38BC11-6845-B6CB-0693-3289934C9E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3FB55C-8B9B-D0B9-6ACE-D094DAE520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831995-11D4-F4A8-F829-DC78024137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294AB4D5-F63A-8824-956B-26784F867F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3B00D4B-B74D-24AA-5375-E7F1093BD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B5BD7E-29BF-45D1-9417-C2E33E6AADFD}" type="slidenum">
              <a:rPr lang="en-US" smtClean="0"/>
              <a:t>‹#›</a:t>
            </a:fld>
            <a:endParaRPr lang="en-US"/>
          </a:p>
        </p:txBody>
      </p:sp>
    </p:spTree>
    <p:extLst>
      <p:ext uri="{BB962C8B-B14F-4D97-AF65-F5344CB8AC3E}">
        <p14:creationId xmlns:p14="http://schemas.microsoft.com/office/powerpoint/2010/main" val="1793882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jpe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hyperlink" Target="http://www.pngall.com/python-logo-p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running on a mountain&#10;&#10;AI-generated content may be incorrect.">
            <a:extLst>
              <a:ext uri="{FF2B5EF4-FFF2-40B4-BE49-F238E27FC236}">
                <a16:creationId xmlns:a16="http://schemas.microsoft.com/office/drawing/2014/main" id="{0E167BC8-03AE-A854-AA3E-F05E98D4A504}"/>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15730"/>
          <a:stretch>
            <a:fillRect/>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fontScale="90000"/>
          </a:bodyPr>
          <a:lstStyle/>
          <a:p>
            <a:br>
              <a:rPr lang="en-US" sz="3300" dirty="0">
                <a:solidFill>
                  <a:srgbClr val="FFFFFF"/>
                </a:solidFill>
              </a:rPr>
            </a:br>
            <a:br>
              <a:rPr lang="en-US" sz="4000" dirty="0">
                <a:solidFill>
                  <a:srgbClr val="FFFFFF"/>
                </a:solidFill>
              </a:rPr>
            </a:br>
            <a:r>
              <a:rPr lang="en-US" sz="4000" b="1" dirty="0">
                <a:solidFill>
                  <a:srgbClr val="FFFFFF"/>
                </a:solidFill>
              </a:rPr>
              <a:t>Chasing Golden Tickets:</a:t>
            </a:r>
            <a:br>
              <a:rPr lang="en-US" sz="4000" b="1" dirty="0">
                <a:solidFill>
                  <a:srgbClr val="FFFFFF"/>
                </a:solidFill>
              </a:rPr>
            </a:br>
            <a:r>
              <a:rPr lang="en-US" sz="4000" b="1" dirty="0">
                <a:solidFill>
                  <a:srgbClr val="FFFFFF"/>
                </a:solidFill>
              </a:rPr>
              <a:t> Trends and Insights from Western States</a:t>
            </a:r>
            <a:br>
              <a:rPr lang="en-US" sz="3300" dirty="0">
                <a:solidFill>
                  <a:srgbClr val="FFFFFF"/>
                </a:solidFill>
              </a:rPr>
            </a:br>
            <a:br>
              <a:rPr lang="en-US" sz="3300" dirty="0">
                <a:solidFill>
                  <a:srgbClr val="FFFFFF"/>
                </a:solidFill>
              </a:rPr>
            </a:br>
            <a:endParaRPr lang="en-US" sz="3300" dirty="0">
              <a:solidFill>
                <a:srgbClr val="FFFFFF"/>
              </a:solidFill>
            </a:endParaRPr>
          </a:p>
        </p:txBody>
      </p:sp>
      <p:sp>
        <p:nvSpPr>
          <p:cNvPr id="3" name="Subtitle 2"/>
          <p:cNvSpPr>
            <a:spLocks noGrp="1"/>
          </p:cNvSpPr>
          <p:nvPr>
            <p:ph type="subTitle" idx="1"/>
          </p:nvPr>
        </p:nvSpPr>
        <p:spPr>
          <a:xfrm>
            <a:off x="1524000" y="4159404"/>
            <a:ext cx="9144000" cy="1098395"/>
          </a:xfrm>
        </p:spPr>
        <p:txBody>
          <a:bodyPr vert="horz" lIns="91440" tIns="45720" rIns="91440" bIns="45720" rtlCol="0">
            <a:normAutofit lnSpcReduction="10000"/>
          </a:bodyPr>
          <a:lstStyle/>
          <a:p>
            <a:endParaRPr lang="en-US" sz="1700" dirty="0">
              <a:solidFill>
                <a:srgbClr val="FFFFFF"/>
              </a:solidFill>
            </a:endParaRPr>
          </a:p>
          <a:p>
            <a:r>
              <a:rPr lang="en-US" sz="2000" b="1" dirty="0">
                <a:solidFill>
                  <a:srgbClr val="FFFFFF"/>
                </a:solidFill>
                <a:latin typeface="Calibri" panose="020F0502020204030204" pitchFamily="34" charset="0"/>
                <a:ea typeface="Calibri" panose="020F0502020204030204" pitchFamily="34" charset="0"/>
                <a:cs typeface="Calibri" panose="020F0502020204030204" pitchFamily="34" charset="0"/>
              </a:rPr>
              <a:t>Presented by: </a:t>
            </a:r>
          </a:p>
          <a:p>
            <a:r>
              <a:rPr lang="en-US" sz="2000" b="1" dirty="0">
                <a:solidFill>
                  <a:srgbClr val="FFFFFF"/>
                </a:solidFill>
                <a:latin typeface="Calibri" panose="020F0502020204030204" pitchFamily="34" charset="0"/>
                <a:ea typeface="Calibri" panose="020F0502020204030204" pitchFamily="34" charset="0"/>
                <a:cs typeface="Calibri" panose="020F0502020204030204" pitchFamily="34" charset="0"/>
              </a:rPr>
              <a:t>Chris Swann</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A7EC2-9F29-7DEC-A604-C42DB583D037}"/>
              </a:ext>
            </a:extLst>
          </p:cNvPr>
          <p:cNvSpPr>
            <a:spLocks noGrp="1"/>
          </p:cNvSpPr>
          <p:nvPr>
            <p:ph type="title"/>
          </p:nvPr>
        </p:nvSpPr>
        <p:spPr>
          <a:xfrm>
            <a:off x="466722" y="2057400"/>
            <a:ext cx="3201366" cy="1916952"/>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Regression Study</a:t>
            </a:r>
          </a:p>
        </p:txBody>
      </p:sp>
      <p:pic>
        <p:nvPicPr>
          <p:cNvPr id="6" name="Content Placeholder 5">
            <a:extLst>
              <a:ext uri="{FF2B5EF4-FFF2-40B4-BE49-F238E27FC236}">
                <a16:creationId xmlns:a16="http://schemas.microsoft.com/office/drawing/2014/main" id="{F564AC8E-6A37-06D0-7030-C9606AE0D05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225879" y="164499"/>
            <a:ext cx="7775011" cy="5306662"/>
          </a:xfrm>
        </p:spPr>
      </p:pic>
      <p:sp>
        <p:nvSpPr>
          <p:cNvPr id="3" name="TextBox 2">
            <a:extLst>
              <a:ext uri="{FF2B5EF4-FFF2-40B4-BE49-F238E27FC236}">
                <a16:creationId xmlns:a16="http://schemas.microsoft.com/office/drawing/2014/main" id="{F1323CA9-E673-30B4-996F-3E42D2D96CDB}"/>
              </a:ext>
            </a:extLst>
          </p:cNvPr>
          <p:cNvSpPr txBox="1"/>
          <p:nvPr/>
        </p:nvSpPr>
        <p:spPr>
          <a:xfrm>
            <a:off x="4358640" y="5589065"/>
            <a:ext cx="7642250" cy="646331"/>
          </a:xfrm>
          <a:prstGeom prst="rect">
            <a:avLst/>
          </a:prstGeom>
          <a:noFill/>
          <a:ln>
            <a:solidFill>
              <a:schemeClr val="accent1"/>
            </a:solidFill>
          </a:ln>
        </p:spPr>
        <p:txBody>
          <a:bodyPr wrap="square" rtlCol="0">
            <a:spAutoFit/>
          </a:bodyPr>
          <a:lstStyle/>
          <a:p>
            <a:r>
              <a:rPr lang="en-US" sz="1200" dirty="0"/>
              <a:t>Figure: Relationship between style-adjusted </a:t>
            </a:r>
            <a:r>
              <a:rPr lang="el-GR" sz="1200" dirty="0"/>
              <a:t>Δ</a:t>
            </a:r>
            <a:r>
              <a:rPr lang="en-US" sz="1200" dirty="0"/>
              <a:t>Fatigue and Western States gender percentile for Golden Ticket athletes (n=162). </a:t>
            </a:r>
            <a:r>
              <a:rPr lang="en-US" sz="1200" dirty="0" err="1"/>
              <a:t>ΔFatigue</a:t>
            </a:r>
            <a:r>
              <a:rPr lang="en-US" sz="1200" dirty="0"/>
              <a:t> compares actual WS finish time to predicted time. Lower values mean better pacing and endurance retention. Colors represent the difficulty category of the athlete’s Golden Ticket race.</a:t>
            </a:r>
          </a:p>
        </p:txBody>
      </p:sp>
    </p:spTree>
    <p:extLst>
      <p:ext uri="{BB962C8B-B14F-4D97-AF65-F5344CB8AC3E}">
        <p14:creationId xmlns:p14="http://schemas.microsoft.com/office/powerpoint/2010/main" val="2910983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A person walking on a trail in the mountains&#10;&#10;AI-generated content may be incorrect.">
            <a:extLst>
              <a:ext uri="{FF2B5EF4-FFF2-40B4-BE49-F238E27FC236}">
                <a16:creationId xmlns:a16="http://schemas.microsoft.com/office/drawing/2014/main" id="{C9144CB0-A862-4DDC-1F89-59A48BD875E5}"/>
              </a:ext>
            </a:extLst>
          </p:cNvPr>
          <p:cNvPicPr>
            <a:picLocks noChangeAspect="1"/>
          </p:cNvPicPr>
          <p:nvPr/>
        </p:nvPicPr>
        <p:blipFill>
          <a:blip r:embed="rId3">
            <a:alphaModFix amt="60000"/>
            <a:extLst>
              <a:ext uri="{28A0092B-C50C-407E-A947-70E740481C1C}">
                <a14:useLocalDpi xmlns:a14="http://schemas.microsoft.com/office/drawing/2010/main" val="0"/>
              </a:ext>
            </a:extLst>
          </a:blip>
          <a:srcRect t="14098" b="1632"/>
          <a:stretch>
            <a:fillRect/>
          </a:stretch>
        </p:blipFill>
        <p:spPr>
          <a:xfrm>
            <a:off x="0" y="-1"/>
            <a:ext cx="12192001" cy="6857990"/>
          </a:xfrm>
          <a:prstGeom prst="rect">
            <a:avLst/>
          </a:prstGeom>
        </p:spPr>
      </p:pic>
      <p:sp>
        <p:nvSpPr>
          <p:cNvPr id="2" name="Title 1">
            <a:extLst>
              <a:ext uri="{FF2B5EF4-FFF2-40B4-BE49-F238E27FC236}">
                <a16:creationId xmlns:a16="http://schemas.microsoft.com/office/drawing/2014/main" id="{ADF7AACE-AE59-134E-046B-6A2B78EC2094}"/>
              </a:ext>
            </a:extLst>
          </p:cNvPr>
          <p:cNvSpPr>
            <a:spLocks noGrp="1"/>
          </p:cNvSpPr>
          <p:nvPr>
            <p:ph type="title"/>
          </p:nvPr>
        </p:nvSpPr>
        <p:spPr>
          <a:xfrm>
            <a:off x="695261" y="-170254"/>
            <a:ext cx="9792471" cy="2057037"/>
          </a:xfrm>
        </p:spPr>
        <p:txBody>
          <a:bodyPr>
            <a:normAutofit/>
          </a:bodyPr>
          <a:lstStyle/>
          <a:p>
            <a:r>
              <a:rPr lang="en-US" b="1" dirty="0">
                <a:solidFill>
                  <a:srgbClr val="FFFFFF"/>
                </a:solidFill>
                <a:latin typeface="Calibri" panose="020F0502020204030204" pitchFamily="34" charset="0"/>
                <a:ea typeface="Calibri" panose="020F0502020204030204" pitchFamily="34" charset="0"/>
                <a:cs typeface="Calibri" panose="020F0502020204030204" pitchFamily="34" charset="0"/>
              </a:rPr>
              <a:t>Key Takeaways</a:t>
            </a:r>
          </a:p>
        </p:txBody>
      </p:sp>
      <p:graphicFrame>
        <p:nvGraphicFramePr>
          <p:cNvPr id="5" name="Content Placeholder 2">
            <a:extLst>
              <a:ext uri="{FF2B5EF4-FFF2-40B4-BE49-F238E27FC236}">
                <a16:creationId xmlns:a16="http://schemas.microsoft.com/office/drawing/2014/main" id="{BC8B5A0C-8157-1086-C103-D50FE876EF88}"/>
              </a:ext>
            </a:extLst>
          </p:cNvPr>
          <p:cNvGraphicFramePr>
            <a:graphicFrameLocks noGrp="1"/>
          </p:cNvGraphicFramePr>
          <p:nvPr>
            <p:ph idx="1"/>
            <p:extLst>
              <p:ext uri="{D42A27DB-BD31-4B8C-83A1-F6EECF244321}">
                <p14:modId xmlns:p14="http://schemas.microsoft.com/office/powerpoint/2010/main" val="875729713"/>
              </p:ext>
            </p:extLst>
          </p:nvPr>
        </p:nvGraphicFramePr>
        <p:xfrm>
          <a:off x="516636" y="1691640"/>
          <a:ext cx="11155680" cy="45262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60447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9161D78-9FAB-166B-0527-28AC29F73542}"/>
              </a:ext>
            </a:extLst>
          </p:cNvPr>
          <p:cNvPicPr>
            <a:picLocks noChangeAspect="1"/>
          </p:cNvPicPr>
          <p:nvPr/>
        </p:nvPicPr>
        <p:blipFill>
          <a:blip r:embed="rId3"/>
          <a:stretch>
            <a:fillRect/>
          </a:stretch>
        </p:blipFill>
        <p:spPr>
          <a:xfrm>
            <a:off x="-4" y="1371600"/>
            <a:ext cx="12192000" cy="5486400"/>
          </a:xfrm>
          <a:prstGeom prst="rect">
            <a:avLst/>
          </a:prstGeom>
        </p:spPr>
      </p:pic>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66725BC-99AB-6922-3A33-7026968BBF4C}"/>
              </a:ext>
            </a:extLst>
          </p:cNvPr>
          <p:cNvSpPr>
            <a:spLocks noGrp="1"/>
          </p:cNvSpPr>
          <p:nvPr>
            <p:ph type="title"/>
          </p:nvPr>
        </p:nvSpPr>
        <p:spPr>
          <a:xfrm>
            <a:off x="1371599" y="294538"/>
            <a:ext cx="9895951" cy="1033669"/>
          </a:xfrm>
        </p:spPr>
        <p:txBody>
          <a:bodyPr>
            <a:normAutofit/>
          </a:bodyPr>
          <a:lstStyle/>
          <a:p>
            <a:r>
              <a:rPr lang="en-US" sz="4000" b="1" dirty="0">
                <a:solidFill>
                  <a:srgbClr val="FFFFFF"/>
                </a:solidFill>
              </a:rPr>
              <a:t>Moving Forward</a:t>
            </a:r>
          </a:p>
        </p:txBody>
      </p:sp>
      <p:sp>
        <p:nvSpPr>
          <p:cNvPr id="7" name="Content Placeholder 6">
            <a:extLst>
              <a:ext uri="{FF2B5EF4-FFF2-40B4-BE49-F238E27FC236}">
                <a16:creationId xmlns:a16="http://schemas.microsoft.com/office/drawing/2014/main" id="{9644FAE8-7384-31EC-DDF7-D747B171F127}"/>
              </a:ext>
            </a:extLst>
          </p:cNvPr>
          <p:cNvSpPr>
            <a:spLocks noGrp="1"/>
          </p:cNvSpPr>
          <p:nvPr>
            <p:ph idx="1"/>
          </p:nvPr>
        </p:nvSpPr>
        <p:spPr>
          <a:xfrm>
            <a:off x="1600324" y="1616228"/>
            <a:ext cx="4195868" cy="4328350"/>
          </a:xfrm>
          <a:solidFill>
            <a:schemeClr val="bg2">
              <a:lumMod val="90000"/>
              <a:alpha val="90000"/>
            </a:schemeClr>
          </a:solidFill>
          <a:effectLst>
            <a:outerShdw blurRad="50800" dist="38100" dir="2700000" algn="tl" rotWithShape="0">
              <a:prstClr val="black">
                <a:alpha val="40000"/>
              </a:prstClr>
            </a:outerShdw>
            <a:softEdge rad="12700"/>
          </a:effectLst>
        </p:spPr>
        <p:txBody>
          <a:bodyPr anchor="t">
            <a:noAutofit/>
          </a:bodyPr>
          <a:lstStyle/>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1️⃣ Interactive Dashboard</a:t>
            </a:r>
          </a:p>
          <a:p>
            <a:pPr marL="285750" indent="-285750"/>
            <a:r>
              <a:rPr lang="en-US" sz="2000" dirty="0">
                <a:latin typeface="Calibri" panose="020F0502020204030204" pitchFamily="34" charset="0"/>
                <a:ea typeface="Calibri" panose="020F0502020204030204" pitchFamily="34" charset="0"/>
                <a:cs typeface="Calibri" panose="020F0502020204030204" pitchFamily="34" charset="0"/>
              </a:rPr>
              <a:t>An interactive dashboard may be a better approach to this dataset </a:t>
            </a:r>
          </a:p>
          <a:p>
            <a:pPr marL="742950" lvl="1" indent="-285750"/>
            <a:r>
              <a:rPr lang="en-US" sz="2000" dirty="0">
                <a:latin typeface="Calibri" panose="020F0502020204030204" pitchFamily="34" charset="0"/>
                <a:ea typeface="Calibri" panose="020F0502020204030204" pitchFamily="34" charset="0"/>
                <a:cs typeface="Calibri" panose="020F0502020204030204" pitchFamily="34" charset="0"/>
              </a:rPr>
              <a:t>Would give athletes and fans an easily accessible resource for comparing elite athletes.</a:t>
            </a:r>
          </a:p>
          <a:p>
            <a:pPr marL="742950" lvl="1" indent="-285750"/>
            <a:r>
              <a:rPr lang="en-US" sz="2000" dirty="0">
                <a:latin typeface="Calibri" panose="020F0502020204030204" pitchFamily="34" charset="0"/>
                <a:ea typeface="Calibri" panose="020F0502020204030204" pitchFamily="34" charset="0"/>
                <a:cs typeface="Calibri" panose="020F0502020204030204" pitchFamily="34" charset="0"/>
              </a:rPr>
              <a:t>Course metadata and elevation profile comparison</a:t>
            </a:r>
          </a:p>
          <a:p>
            <a:pPr marL="742950" lvl="1" indent="-285750"/>
            <a:r>
              <a:rPr lang="en-US" sz="2000" dirty="0">
                <a:latin typeface="Calibri" panose="020F0502020204030204" pitchFamily="34" charset="0"/>
                <a:ea typeface="Calibri" panose="020F0502020204030204" pitchFamily="34" charset="0"/>
                <a:cs typeface="Calibri" panose="020F0502020204030204" pitchFamily="34" charset="0"/>
              </a:rPr>
              <a:t>Historic weather conditions at specific points along racecourses</a:t>
            </a:r>
          </a:p>
          <a:p>
            <a:pPr marL="285750" indent="-285750"/>
            <a:r>
              <a:rPr lang="en-US" sz="2000" dirty="0">
                <a:latin typeface="Calibri" panose="020F0502020204030204" pitchFamily="34" charset="0"/>
                <a:ea typeface="Calibri" panose="020F0502020204030204" pitchFamily="34" charset="0"/>
                <a:cs typeface="Calibri" panose="020F0502020204030204" pitchFamily="34" charset="0"/>
              </a:rPr>
              <a:t>Fan engagement through fantasy league is becoming more popular</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p>
        </p:txBody>
      </p:sp>
      <p:sp>
        <p:nvSpPr>
          <p:cNvPr id="9" name="TextBox 8">
            <a:extLst>
              <a:ext uri="{FF2B5EF4-FFF2-40B4-BE49-F238E27FC236}">
                <a16:creationId xmlns:a16="http://schemas.microsoft.com/office/drawing/2014/main" id="{AAFEFFE1-937D-2A5F-65ED-AD527DF81464}"/>
              </a:ext>
            </a:extLst>
          </p:cNvPr>
          <p:cNvSpPr txBox="1"/>
          <p:nvPr/>
        </p:nvSpPr>
        <p:spPr>
          <a:xfrm>
            <a:off x="6571683" y="1622745"/>
            <a:ext cx="4195869" cy="4308872"/>
          </a:xfrm>
          <a:prstGeom prst="rect">
            <a:avLst/>
          </a:prstGeom>
          <a:solidFill>
            <a:schemeClr val="bg2">
              <a:lumMod val="90000"/>
              <a:alpha val="90000"/>
            </a:schemeClr>
          </a:solidFill>
          <a:effectLst>
            <a:outerShdw blurRad="50800" dist="38100" dir="2700000" algn="tl" rotWithShape="0">
              <a:prstClr val="black">
                <a:alpha val="40000"/>
              </a:prstClr>
            </a:outerShdw>
            <a:softEdge rad="12700"/>
          </a:effectLst>
        </p:spPr>
        <p:txBody>
          <a:bodyPr wrap="square">
            <a:spAutoFit/>
          </a:bodyPr>
          <a:lstStyle/>
          <a:p>
            <a:pPr>
              <a:buNone/>
            </a:pPr>
            <a:r>
              <a:rPr lang="en-US" sz="2000" dirty="0">
                <a:latin typeface="Calibri" panose="020F0502020204030204" pitchFamily="34" charset="0"/>
                <a:ea typeface="Calibri" panose="020F0502020204030204" pitchFamily="34" charset="0"/>
                <a:cs typeface="Calibri" panose="020F0502020204030204" pitchFamily="34" charset="0"/>
              </a:rPr>
              <a:t>2️⃣</a:t>
            </a:r>
            <a:r>
              <a:rPr lang="en-US" sz="2000" b="1" dirty="0">
                <a:latin typeface="Calibri" panose="020F0502020204030204" pitchFamily="34" charset="0"/>
                <a:ea typeface="Calibri" panose="020F0502020204030204" pitchFamily="34" charset="0"/>
                <a:cs typeface="Calibri" panose="020F0502020204030204" pitchFamily="34" charset="0"/>
              </a:rPr>
              <a:t>Athlete Specific Data</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Better insight could be gained by gathering athlete specific data.</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Other races</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Training location</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Training specificity leading up to WS</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Top US athletes Jim Walmsley (men’s CR holder) and Katie </a:t>
            </a:r>
            <a:r>
              <a:rPr lang="en-US" sz="2000" dirty="0" err="1">
                <a:latin typeface="Calibri" panose="020F0502020204030204" pitchFamily="34" charset="0"/>
                <a:ea typeface="Calibri" panose="020F0502020204030204" pitchFamily="34" charset="0"/>
                <a:cs typeface="Calibri" panose="020F0502020204030204" pitchFamily="34" charset="0"/>
              </a:rPr>
              <a:t>Schide</a:t>
            </a:r>
            <a:r>
              <a:rPr lang="en-US" sz="2000" dirty="0">
                <a:latin typeface="Calibri" panose="020F0502020204030204" pitchFamily="34" charset="0"/>
                <a:ea typeface="Calibri" panose="020F0502020204030204" pitchFamily="34" charset="0"/>
                <a:cs typeface="Calibri" panose="020F0502020204030204" pitchFamily="34" charset="0"/>
              </a:rPr>
              <a:t> (1</a:t>
            </a:r>
            <a:r>
              <a:rPr lang="en-US" sz="2000" baseline="30000" dirty="0">
                <a:latin typeface="Calibri" panose="020F0502020204030204" pitchFamily="34" charset="0"/>
                <a:ea typeface="Calibri" panose="020F0502020204030204" pitchFamily="34" charset="0"/>
                <a:cs typeface="Calibri" panose="020F0502020204030204" pitchFamily="34" charset="0"/>
              </a:rPr>
              <a:t>st</a:t>
            </a:r>
            <a:r>
              <a:rPr lang="en-US" sz="2000" dirty="0">
                <a:latin typeface="Calibri" panose="020F0502020204030204" pitchFamily="34" charset="0"/>
                <a:ea typeface="Calibri" panose="020F0502020204030204" pitchFamily="34" charset="0"/>
                <a:cs typeface="Calibri" panose="020F0502020204030204" pitchFamily="34" charset="0"/>
              </a:rPr>
              <a:t> 2024, 2</a:t>
            </a:r>
            <a:r>
              <a:rPr lang="en-US" sz="2000" baseline="30000" dirty="0">
                <a:latin typeface="Calibri" panose="020F0502020204030204" pitchFamily="34" charset="0"/>
                <a:ea typeface="Calibri" panose="020F0502020204030204" pitchFamily="34" charset="0"/>
                <a:cs typeface="Calibri" panose="020F0502020204030204" pitchFamily="34" charset="0"/>
              </a:rPr>
              <a:t>nd</a:t>
            </a:r>
            <a:r>
              <a:rPr lang="en-US" sz="2000" dirty="0">
                <a:latin typeface="Calibri" panose="020F0502020204030204" pitchFamily="34" charset="0"/>
                <a:ea typeface="Calibri" panose="020F0502020204030204" pitchFamily="34" charset="0"/>
                <a:cs typeface="Calibri" panose="020F0502020204030204" pitchFamily="34" charset="0"/>
              </a:rPr>
              <a:t> fastest time) reside and train in France</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6299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02F4EE-0629-38A3-C7CC-26A17A91FDA4}"/>
              </a:ext>
            </a:extLst>
          </p:cNvPr>
          <p:cNvPicPr>
            <a:picLocks noChangeAspect="1"/>
          </p:cNvPicPr>
          <p:nvPr/>
        </p:nvPicPr>
        <p:blipFill>
          <a:blip r:embed="rId2">
            <a:alphaModFix amt="50000"/>
          </a:blip>
          <a:srcRect r="-1" b="14100"/>
          <a:stretch>
            <a:fillRect/>
          </a:stretch>
        </p:blipFill>
        <p:spPr>
          <a:xfrm>
            <a:off x="20" y="10"/>
            <a:ext cx="12188930" cy="6857990"/>
          </a:xfrm>
          <a:prstGeom prst="rect">
            <a:avLst/>
          </a:prstGeom>
        </p:spPr>
      </p:pic>
      <p:sp>
        <p:nvSpPr>
          <p:cNvPr id="6" name="TextBox 5">
            <a:extLst>
              <a:ext uri="{FF2B5EF4-FFF2-40B4-BE49-F238E27FC236}">
                <a16:creationId xmlns:a16="http://schemas.microsoft.com/office/drawing/2014/main" id="{2E1F0051-2052-D903-589A-15D466602CD5}"/>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b="1" dirty="0">
                <a:solidFill>
                  <a:schemeClr val="bg1"/>
                </a:solidFill>
                <a:latin typeface="Calibri" panose="020F0502020204030204" pitchFamily="34" charset="0"/>
                <a:ea typeface="Calibri" panose="020F0502020204030204" pitchFamily="34" charset="0"/>
                <a:cs typeface="Calibri" panose="020F0502020204030204" pitchFamily="34" charset="0"/>
              </a:rPr>
              <a:t>Thank you</a:t>
            </a:r>
          </a:p>
        </p:txBody>
      </p:sp>
      <p:sp>
        <p:nvSpPr>
          <p:cNvPr id="3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6685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3EDA0D-F54B-48BB-9910-7DB6A5FBA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A73256-0EB9-4289-A040-E77C05B42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395820"/>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4FE2E0-0356-4DC9-A129-5C677E5BB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holding signs&#10;&#10;AI-generated content may be incorrect.">
            <a:extLst>
              <a:ext uri="{FF2B5EF4-FFF2-40B4-BE49-F238E27FC236}">
                <a16:creationId xmlns:a16="http://schemas.microsoft.com/office/drawing/2014/main" id="{4C7AE4EE-8A3A-197E-B683-CF0D1092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95"/>
            <a:ext cx="12192000" cy="6858000"/>
          </a:xfrm>
          <a:prstGeom prst="rect">
            <a:avLst/>
          </a:prstGeom>
        </p:spPr>
      </p:pic>
      <p:sp>
        <p:nvSpPr>
          <p:cNvPr id="21" name="Rectangle 20">
            <a:extLst>
              <a:ext uri="{FF2B5EF4-FFF2-40B4-BE49-F238E27FC236}">
                <a16:creationId xmlns:a16="http://schemas.microsoft.com/office/drawing/2014/main" id="{FAF9516E-11D6-4EBA-B6FD-722514EE9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395815"/>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E68CD86-EBCA-4577-B9FD-960CCEE8C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376835"/>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B151662-F545-179E-C1D5-545CB776102D}"/>
              </a:ext>
            </a:extLst>
          </p:cNvPr>
          <p:cNvGrpSpPr/>
          <p:nvPr/>
        </p:nvGrpSpPr>
        <p:grpSpPr>
          <a:xfrm>
            <a:off x="386551" y="480741"/>
            <a:ext cx="11379406" cy="4391831"/>
            <a:chOff x="584088" y="1681078"/>
            <a:chExt cx="11097070" cy="3616009"/>
          </a:xfrm>
        </p:grpSpPr>
        <p:grpSp>
          <p:nvGrpSpPr>
            <p:cNvPr id="10" name="Group 9">
              <a:extLst>
                <a:ext uri="{FF2B5EF4-FFF2-40B4-BE49-F238E27FC236}">
                  <a16:creationId xmlns:a16="http://schemas.microsoft.com/office/drawing/2014/main" id="{FE157D5B-127C-7761-CCD2-29CBEA8F6C22}"/>
                </a:ext>
              </a:extLst>
            </p:cNvPr>
            <p:cNvGrpSpPr/>
            <p:nvPr/>
          </p:nvGrpSpPr>
          <p:grpSpPr>
            <a:xfrm>
              <a:off x="584088" y="2260513"/>
              <a:ext cx="11097070" cy="3036574"/>
              <a:chOff x="584088" y="2260513"/>
              <a:chExt cx="11097070" cy="3036574"/>
            </a:xfrm>
          </p:grpSpPr>
          <p:sp>
            <p:nvSpPr>
              <p:cNvPr id="11" name="Rectangle 10">
                <a:extLst>
                  <a:ext uri="{FF2B5EF4-FFF2-40B4-BE49-F238E27FC236}">
                    <a16:creationId xmlns:a16="http://schemas.microsoft.com/office/drawing/2014/main" id="{4810DA82-F76A-9F32-7BA2-D1FF7E3932F6}"/>
                  </a:ext>
                </a:extLst>
              </p:cNvPr>
              <p:cNvSpPr/>
              <p:nvPr/>
            </p:nvSpPr>
            <p:spPr>
              <a:xfrm>
                <a:off x="1716442" y="2336572"/>
                <a:ext cx="905883" cy="71"/>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Arrow: Chevron 11">
                <a:extLst>
                  <a:ext uri="{FF2B5EF4-FFF2-40B4-BE49-F238E27FC236}">
                    <a16:creationId xmlns:a16="http://schemas.microsoft.com/office/drawing/2014/main" id="{74855F6A-6847-FB12-0753-16E7E377924F}"/>
                  </a:ext>
                </a:extLst>
              </p:cNvPr>
              <p:cNvSpPr/>
              <p:nvPr/>
            </p:nvSpPr>
            <p:spPr>
              <a:xfrm>
                <a:off x="2676679" y="2260513"/>
                <a:ext cx="104176" cy="195670"/>
              </a:xfrm>
              <a:prstGeom prst="chevron">
                <a:avLst>
                  <a:gd name="adj" fmla="val 9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Freeform: Shape 13">
                <a:extLst>
                  <a:ext uri="{FF2B5EF4-FFF2-40B4-BE49-F238E27FC236}">
                    <a16:creationId xmlns:a16="http://schemas.microsoft.com/office/drawing/2014/main" id="{F9D2BF3F-561A-01BB-847C-4953EF96D7DA}"/>
                  </a:ext>
                </a:extLst>
              </p:cNvPr>
              <p:cNvSpPr/>
              <p:nvPr/>
            </p:nvSpPr>
            <p:spPr>
              <a:xfrm>
                <a:off x="584088" y="2962938"/>
                <a:ext cx="2038237" cy="2334149"/>
              </a:xfrm>
              <a:custGeom>
                <a:avLst/>
                <a:gdLst>
                  <a:gd name="connsiteX0" fmla="*/ 0 w 2038237"/>
                  <a:gd name="connsiteY0" fmla="*/ 407647 h 2334149"/>
                  <a:gd name="connsiteX1" fmla="*/ 611471 w 2038237"/>
                  <a:gd name="connsiteY1" fmla="*/ 407647 h 2334149"/>
                  <a:gd name="connsiteX2" fmla="*/ 611471 w 2038237"/>
                  <a:gd name="connsiteY2" fmla="*/ 407647 h 2334149"/>
                  <a:gd name="connsiteX3" fmla="*/ 611471 w 2038237"/>
                  <a:gd name="connsiteY3" fmla="*/ 407647 h 2334149"/>
                  <a:gd name="connsiteX4" fmla="*/ 1019119 w 2038237"/>
                  <a:gd name="connsiteY4" fmla="*/ 0 h 2334149"/>
                  <a:gd name="connsiteX5" fmla="*/ 1426766 w 2038237"/>
                  <a:gd name="connsiteY5" fmla="*/ 407647 h 2334149"/>
                  <a:gd name="connsiteX6" fmla="*/ 1426766 w 2038237"/>
                  <a:gd name="connsiteY6" fmla="*/ 407647 h 2334149"/>
                  <a:gd name="connsiteX7" fmla="*/ 1426766 w 2038237"/>
                  <a:gd name="connsiteY7" fmla="*/ 407647 h 2334149"/>
                  <a:gd name="connsiteX8" fmla="*/ 2038237 w 2038237"/>
                  <a:gd name="connsiteY8" fmla="*/ 407647 h 2334149"/>
                  <a:gd name="connsiteX9" fmla="*/ 2038237 w 2038237"/>
                  <a:gd name="connsiteY9" fmla="*/ 2334149 h 2334149"/>
                  <a:gd name="connsiteX10" fmla="*/ 0 w 2038237"/>
                  <a:gd name="connsiteY10" fmla="*/ 2334149 h 2334149"/>
                  <a:gd name="connsiteX11" fmla="*/ 0 w 2038237"/>
                  <a:gd name="connsiteY11" fmla="*/ 407647 h 23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237" h="2334149">
                    <a:moveTo>
                      <a:pt x="0" y="407647"/>
                    </a:moveTo>
                    <a:lnTo>
                      <a:pt x="611471" y="407647"/>
                    </a:lnTo>
                    <a:lnTo>
                      <a:pt x="611471" y="407647"/>
                    </a:lnTo>
                    <a:lnTo>
                      <a:pt x="611471" y="407647"/>
                    </a:lnTo>
                    <a:lnTo>
                      <a:pt x="1019119" y="0"/>
                    </a:lnTo>
                    <a:lnTo>
                      <a:pt x="1426766" y="407647"/>
                    </a:lnTo>
                    <a:lnTo>
                      <a:pt x="1426766" y="407647"/>
                    </a:lnTo>
                    <a:lnTo>
                      <a:pt x="1426766" y="407647"/>
                    </a:lnTo>
                    <a:lnTo>
                      <a:pt x="2038237" y="407647"/>
                    </a:lnTo>
                    <a:lnTo>
                      <a:pt x="2038237" y="2334149"/>
                    </a:lnTo>
                    <a:lnTo>
                      <a:pt x="0" y="2334149"/>
                    </a:lnTo>
                    <a:lnTo>
                      <a:pt x="0" y="40764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0778" tIns="572747" rIns="160778" bIns="165100" numCol="1" spcCol="1270" anchor="t" anchorCtr="0">
                <a:noAutofit/>
              </a:bodyPr>
              <a:lstStyle/>
              <a:p>
                <a:pPr marL="0" lvl="0" indent="0" algn="l" defTabSz="48895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cs typeface="Calibri" panose="020F0502020204030204" pitchFamily="34" charset="0"/>
                  </a:rPr>
                  <a:t>Data Acquisition</a:t>
                </a:r>
                <a:r>
                  <a:rPr lang="en-US" sz="1400" kern="1200" dirty="0">
                    <a:latin typeface="Calibri" panose="020F0502020204030204" pitchFamily="34" charset="0"/>
                    <a:ea typeface="Calibri" panose="020F0502020204030204" pitchFamily="34" charset="0"/>
                    <a:cs typeface="Calibri" panose="020F0502020204030204" pitchFamily="34" charset="0"/>
                  </a:rPr>
                  <a:t>: Metadata was programmatically extracted using Python from multiple sources, including </a:t>
                </a:r>
                <a:r>
                  <a:rPr lang="en-US" sz="1400" i="1" kern="1200" dirty="0" err="1">
                    <a:latin typeface="Calibri" panose="020F0502020204030204" pitchFamily="34" charset="0"/>
                    <a:ea typeface="Calibri" panose="020F0502020204030204" pitchFamily="34" charset="0"/>
                    <a:cs typeface="Calibri" panose="020F0502020204030204" pitchFamily="34" charset="0"/>
                  </a:rPr>
                  <a:t>Ultrasignup</a:t>
                </a:r>
                <a:r>
                  <a:rPr lang="en-US" sz="1400" kern="1200" dirty="0">
                    <a:latin typeface="Calibri" panose="020F0502020204030204" pitchFamily="34" charset="0"/>
                    <a:ea typeface="Calibri" panose="020F0502020204030204" pitchFamily="34" charset="0"/>
                    <a:cs typeface="Calibri" panose="020F0502020204030204" pitchFamily="34" charset="0"/>
                  </a:rPr>
                  <a:t>, </a:t>
                </a:r>
                <a:r>
                  <a:rPr lang="en-US" sz="1400" i="1" kern="1200" dirty="0">
                    <a:latin typeface="Calibri" panose="020F0502020204030204" pitchFamily="34" charset="0"/>
                    <a:ea typeface="Calibri" panose="020F0502020204030204" pitchFamily="34" charset="0"/>
                    <a:cs typeface="Calibri" panose="020F0502020204030204" pitchFamily="34" charset="0"/>
                  </a:rPr>
                  <a:t>UTMB</a:t>
                </a:r>
                <a:r>
                  <a:rPr lang="en-US" sz="1400" kern="1200" dirty="0">
                    <a:latin typeface="Calibri" panose="020F0502020204030204" pitchFamily="34" charset="0"/>
                    <a:ea typeface="Calibri" panose="020F0502020204030204" pitchFamily="34" charset="0"/>
                    <a:cs typeface="Calibri" panose="020F0502020204030204" pitchFamily="34" charset="0"/>
                  </a:rPr>
                  <a:t>, </a:t>
                </a:r>
                <a:r>
                  <a:rPr lang="en-US" sz="1400" i="1" kern="1200" dirty="0" err="1">
                    <a:latin typeface="Calibri" panose="020F0502020204030204" pitchFamily="34" charset="0"/>
                    <a:ea typeface="Calibri" panose="020F0502020204030204" pitchFamily="34" charset="0"/>
                    <a:cs typeface="Calibri" panose="020F0502020204030204" pitchFamily="34" charset="0"/>
                  </a:rPr>
                  <a:t>EDSResults</a:t>
                </a:r>
                <a:r>
                  <a:rPr lang="en-US" sz="1400" i="1" kern="1200" dirty="0">
                    <a:latin typeface="Calibri" panose="020F0502020204030204" pitchFamily="34" charset="0"/>
                    <a:ea typeface="Calibri" panose="020F0502020204030204" pitchFamily="34" charset="0"/>
                    <a:cs typeface="Calibri" panose="020F0502020204030204" pitchFamily="34" charset="0"/>
                  </a:rPr>
                  <a:t>, </a:t>
                </a:r>
                <a:r>
                  <a:rPr lang="en-US" sz="1400" i="1" kern="1200" dirty="0" err="1">
                    <a:latin typeface="Calibri" panose="020F0502020204030204" pitchFamily="34" charset="0"/>
                    <a:ea typeface="Calibri" panose="020F0502020204030204" pitchFamily="34" charset="0"/>
                    <a:cs typeface="Calibri" panose="020F0502020204030204" pitchFamily="34" charset="0"/>
                  </a:rPr>
                  <a:t>WesternStates</a:t>
                </a:r>
                <a:r>
                  <a:rPr lang="en-US" sz="1400" kern="1200" dirty="0">
                    <a:latin typeface="Calibri" panose="020F0502020204030204" pitchFamily="34" charset="0"/>
                    <a:ea typeface="Calibri" panose="020F0502020204030204" pitchFamily="34" charset="0"/>
                    <a:cs typeface="Calibri" panose="020F0502020204030204" pitchFamily="34" charset="0"/>
                  </a:rPr>
                  <a:t>. Course Metadata from GPX files.</a:t>
                </a:r>
              </a:p>
            </p:txBody>
          </p:sp>
          <p:sp>
            <p:nvSpPr>
              <p:cNvPr id="16" name="Rectangle 15">
                <a:extLst>
                  <a:ext uri="{FF2B5EF4-FFF2-40B4-BE49-F238E27FC236}">
                    <a16:creationId xmlns:a16="http://schemas.microsoft.com/office/drawing/2014/main" id="{05E5BD1A-1E9E-C16E-A185-4A99FC78D617}"/>
                  </a:ext>
                </a:extLst>
              </p:cNvPr>
              <p:cNvSpPr/>
              <p:nvPr/>
            </p:nvSpPr>
            <p:spPr>
              <a:xfrm>
                <a:off x="2848796" y="2336572"/>
                <a:ext cx="2038237" cy="72"/>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8" name="Arrow: Chevron 17">
                <a:extLst>
                  <a:ext uri="{FF2B5EF4-FFF2-40B4-BE49-F238E27FC236}">
                    <a16:creationId xmlns:a16="http://schemas.microsoft.com/office/drawing/2014/main" id="{0206FBD9-EB2F-C019-101E-D3D508F6AB83}"/>
                  </a:ext>
                </a:extLst>
              </p:cNvPr>
              <p:cNvSpPr/>
              <p:nvPr/>
            </p:nvSpPr>
            <p:spPr>
              <a:xfrm>
                <a:off x="4941387" y="2260513"/>
                <a:ext cx="104176" cy="195670"/>
              </a:xfrm>
              <a:prstGeom prst="chevron">
                <a:avLst>
                  <a:gd name="adj" fmla="val 9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2" name="Freeform: Shape 21">
                <a:extLst>
                  <a:ext uri="{FF2B5EF4-FFF2-40B4-BE49-F238E27FC236}">
                    <a16:creationId xmlns:a16="http://schemas.microsoft.com/office/drawing/2014/main" id="{69203B6F-F5C0-0CBD-8668-6D9CB42B1742}"/>
                  </a:ext>
                </a:extLst>
              </p:cNvPr>
              <p:cNvSpPr/>
              <p:nvPr/>
            </p:nvSpPr>
            <p:spPr>
              <a:xfrm>
                <a:off x="2848796" y="2962938"/>
                <a:ext cx="2038237" cy="2334149"/>
              </a:xfrm>
              <a:custGeom>
                <a:avLst/>
                <a:gdLst>
                  <a:gd name="connsiteX0" fmla="*/ 0 w 2038237"/>
                  <a:gd name="connsiteY0" fmla="*/ 407647 h 2334149"/>
                  <a:gd name="connsiteX1" fmla="*/ 611471 w 2038237"/>
                  <a:gd name="connsiteY1" fmla="*/ 407647 h 2334149"/>
                  <a:gd name="connsiteX2" fmla="*/ 611471 w 2038237"/>
                  <a:gd name="connsiteY2" fmla="*/ 407647 h 2334149"/>
                  <a:gd name="connsiteX3" fmla="*/ 611471 w 2038237"/>
                  <a:gd name="connsiteY3" fmla="*/ 407647 h 2334149"/>
                  <a:gd name="connsiteX4" fmla="*/ 1019119 w 2038237"/>
                  <a:gd name="connsiteY4" fmla="*/ 0 h 2334149"/>
                  <a:gd name="connsiteX5" fmla="*/ 1426766 w 2038237"/>
                  <a:gd name="connsiteY5" fmla="*/ 407647 h 2334149"/>
                  <a:gd name="connsiteX6" fmla="*/ 1426766 w 2038237"/>
                  <a:gd name="connsiteY6" fmla="*/ 407647 h 2334149"/>
                  <a:gd name="connsiteX7" fmla="*/ 1426766 w 2038237"/>
                  <a:gd name="connsiteY7" fmla="*/ 407647 h 2334149"/>
                  <a:gd name="connsiteX8" fmla="*/ 2038237 w 2038237"/>
                  <a:gd name="connsiteY8" fmla="*/ 407647 h 2334149"/>
                  <a:gd name="connsiteX9" fmla="*/ 2038237 w 2038237"/>
                  <a:gd name="connsiteY9" fmla="*/ 2334149 h 2334149"/>
                  <a:gd name="connsiteX10" fmla="*/ 0 w 2038237"/>
                  <a:gd name="connsiteY10" fmla="*/ 2334149 h 2334149"/>
                  <a:gd name="connsiteX11" fmla="*/ 0 w 2038237"/>
                  <a:gd name="connsiteY11" fmla="*/ 407647 h 23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237" h="2334149">
                    <a:moveTo>
                      <a:pt x="0" y="407647"/>
                    </a:moveTo>
                    <a:lnTo>
                      <a:pt x="611471" y="407647"/>
                    </a:lnTo>
                    <a:lnTo>
                      <a:pt x="611471" y="407647"/>
                    </a:lnTo>
                    <a:lnTo>
                      <a:pt x="611471" y="407647"/>
                    </a:lnTo>
                    <a:lnTo>
                      <a:pt x="1019119" y="0"/>
                    </a:lnTo>
                    <a:lnTo>
                      <a:pt x="1426766" y="407647"/>
                    </a:lnTo>
                    <a:lnTo>
                      <a:pt x="1426766" y="407647"/>
                    </a:lnTo>
                    <a:lnTo>
                      <a:pt x="1426766" y="407647"/>
                    </a:lnTo>
                    <a:lnTo>
                      <a:pt x="2038237" y="407647"/>
                    </a:lnTo>
                    <a:lnTo>
                      <a:pt x="2038237" y="2334149"/>
                    </a:lnTo>
                    <a:lnTo>
                      <a:pt x="0" y="2334149"/>
                    </a:lnTo>
                    <a:lnTo>
                      <a:pt x="0" y="40764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0778" tIns="572747" rIns="160778" bIns="165100" numCol="1" spcCol="1270" anchor="t" anchorCtr="0">
                <a:noAutofit/>
              </a:bodyPr>
              <a:lstStyle/>
              <a:p>
                <a:pPr marL="0" lvl="0" indent="0" algn="l" defTabSz="48895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cs typeface="Calibri" panose="020F0502020204030204" pitchFamily="34" charset="0"/>
                  </a:rPr>
                  <a:t>Data Cleaning and Validation</a:t>
                </a:r>
                <a:r>
                  <a:rPr lang="en-US" sz="1400" kern="1200" dirty="0">
                    <a:latin typeface="Calibri" panose="020F0502020204030204" pitchFamily="34" charset="0"/>
                    <a:ea typeface="Calibri" panose="020F0502020204030204" pitchFamily="34" charset="0"/>
                    <a:cs typeface="Calibri" panose="020F0502020204030204" pitchFamily="34" charset="0"/>
                  </a:rPr>
                  <a:t>: Raw data underwent thorough cleaning to address inconsistencies, missing values, and formatting issues. Manual validation was performed in Excel to ensure data integrity and reliability.</a:t>
                </a:r>
              </a:p>
            </p:txBody>
          </p:sp>
          <p:sp>
            <p:nvSpPr>
              <p:cNvPr id="23" name="Rectangle 22">
                <a:extLst>
                  <a:ext uri="{FF2B5EF4-FFF2-40B4-BE49-F238E27FC236}">
                    <a16:creationId xmlns:a16="http://schemas.microsoft.com/office/drawing/2014/main" id="{A69EDDB9-230B-9395-070A-1D7142435AAE}"/>
                  </a:ext>
                </a:extLst>
              </p:cNvPr>
              <p:cNvSpPr/>
              <p:nvPr/>
            </p:nvSpPr>
            <p:spPr>
              <a:xfrm>
                <a:off x="5113505" y="2336572"/>
                <a:ext cx="2038237" cy="72"/>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Arrow: Chevron 23">
                <a:extLst>
                  <a:ext uri="{FF2B5EF4-FFF2-40B4-BE49-F238E27FC236}">
                    <a16:creationId xmlns:a16="http://schemas.microsoft.com/office/drawing/2014/main" id="{87D42593-299F-BF50-4341-1B5E566B0657}"/>
                  </a:ext>
                </a:extLst>
              </p:cNvPr>
              <p:cNvSpPr/>
              <p:nvPr/>
            </p:nvSpPr>
            <p:spPr>
              <a:xfrm>
                <a:off x="7206095" y="2260513"/>
                <a:ext cx="104176" cy="195670"/>
              </a:xfrm>
              <a:prstGeom prst="chevron">
                <a:avLst>
                  <a:gd name="adj" fmla="val 9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6" name="Freeform: Shape 25">
                <a:extLst>
                  <a:ext uri="{FF2B5EF4-FFF2-40B4-BE49-F238E27FC236}">
                    <a16:creationId xmlns:a16="http://schemas.microsoft.com/office/drawing/2014/main" id="{325BC77D-4362-9B7D-BD04-C0BDF7168227}"/>
                  </a:ext>
                </a:extLst>
              </p:cNvPr>
              <p:cNvSpPr/>
              <p:nvPr/>
            </p:nvSpPr>
            <p:spPr>
              <a:xfrm>
                <a:off x="5113505" y="2962938"/>
                <a:ext cx="2038237" cy="2334149"/>
              </a:xfrm>
              <a:custGeom>
                <a:avLst/>
                <a:gdLst>
                  <a:gd name="connsiteX0" fmla="*/ 0 w 2038237"/>
                  <a:gd name="connsiteY0" fmla="*/ 407647 h 2334149"/>
                  <a:gd name="connsiteX1" fmla="*/ 611471 w 2038237"/>
                  <a:gd name="connsiteY1" fmla="*/ 407647 h 2334149"/>
                  <a:gd name="connsiteX2" fmla="*/ 611471 w 2038237"/>
                  <a:gd name="connsiteY2" fmla="*/ 407647 h 2334149"/>
                  <a:gd name="connsiteX3" fmla="*/ 611471 w 2038237"/>
                  <a:gd name="connsiteY3" fmla="*/ 407647 h 2334149"/>
                  <a:gd name="connsiteX4" fmla="*/ 1019119 w 2038237"/>
                  <a:gd name="connsiteY4" fmla="*/ 0 h 2334149"/>
                  <a:gd name="connsiteX5" fmla="*/ 1426766 w 2038237"/>
                  <a:gd name="connsiteY5" fmla="*/ 407647 h 2334149"/>
                  <a:gd name="connsiteX6" fmla="*/ 1426766 w 2038237"/>
                  <a:gd name="connsiteY6" fmla="*/ 407647 h 2334149"/>
                  <a:gd name="connsiteX7" fmla="*/ 1426766 w 2038237"/>
                  <a:gd name="connsiteY7" fmla="*/ 407647 h 2334149"/>
                  <a:gd name="connsiteX8" fmla="*/ 2038237 w 2038237"/>
                  <a:gd name="connsiteY8" fmla="*/ 407647 h 2334149"/>
                  <a:gd name="connsiteX9" fmla="*/ 2038237 w 2038237"/>
                  <a:gd name="connsiteY9" fmla="*/ 2334149 h 2334149"/>
                  <a:gd name="connsiteX10" fmla="*/ 0 w 2038237"/>
                  <a:gd name="connsiteY10" fmla="*/ 2334149 h 2334149"/>
                  <a:gd name="connsiteX11" fmla="*/ 0 w 2038237"/>
                  <a:gd name="connsiteY11" fmla="*/ 407647 h 23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237" h="2334149">
                    <a:moveTo>
                      <a:pt x="0" y="407647"/>
                    </a:moveTo>
                    <a:lnTo>
                      <a:pt x="611471" y="407647"/>
                    </a:lnTo>
                    <a:lnTo>
                      <a:pt x="611471" y="407647"/>
                    </a:lnTo>
                    <a:lnTo>
                      <a:pt x="611471" y="407647"/>
                    </a:lnTo>
                    <a:lnTo>
                      <a:pt x="1019119" y="0"/>
                    </a:lnTo>
                    <a:lnTo>
                      <a:pt x="1426766" y="407647"/>
                    </a:lnTo>
                    <a:lnTo>
                      <a:pt x="1426766" y="407647"/>
                    </a:lnTo>
                    <a:lnTo>
                      <a:pt x="1426766" y="407647"/>
                    </a:lnTo>
                    <a:lnTo>
                      <a:pt x="2038237" y="407647"/>
                    </a:lnTo>
                    <a:lnTo>
                      <a:pt x="2038237" y="2334149"/>
                    </a:lnTo>
                    <a:lnTo>
                      <a:pt x="0" y="2334149"/>
                    </a:lnTo>
                    <a:lnTo>
                      <a:pt x="0" y="40764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0778" tIns="572747" rIns="160778" bIns="165100" numCol="1" spcCol="1270" anchor="t" anchorCtr="0">
                <a:noAutofit/>
              </a:bodyPr>
              <a:lstStyle/>
              <a:p>
                <a:pPr marL="0" lvl="0" indent="0" algn="l" defTabSz="48895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cs typeface="Calibri" panose="020F0502020204030204" pitchFamily="34" charset="0"/>
                  </a:rPr>
                  <a:t>Database Management</a:t>
                </a:r>
                <a:r>
                  <a:rPr lang="en-US" sz="1400" kern="1200" dirty="0">
                    <a:latin typeface="Calibri" panose="020F0502020204030204" pitchFamily="34" charset="0"/>
                    <a:ea typeface="Calibri" panose="020F0502020204030204" pitchFamily="34" charset="0"/>
                    <a:cs typeface="Calibri" panose="020F0502020204030204" pitchFamily="34" charset="0"/>
                  </a:rPr>
                  <a:t>: A PostgreSQL database was developed in pgadmin4 to store and query the cleaned datasets efficiently.</a:t>
                </a:r>
              </a:p>
            </p:txBody>
          </p:sp>
          <p:sp>
            <p:nvSpPr>
              <p:cNvPr id="28" name="Rectangle 27">
                <a:extLst>
                  <a:ext uri="{FF2B5EF4-FFF2-40B4-BE49-F238E27FC236}">
                    <a16:creationId xmlns:a16="http://schemas.microsoft.com/office/drawing/2014/main" id="{3EA631A4-CBF3-3B9D-15B0-3120E0B05A73}"/>
                  </a:ext>
                </a:extLst>
              </p:cNvPr>
              <p:cNvSpPr/>
              <p:nvPr/>
            </p:nvSpPr>
            <p:spPr>
              <a:xfrm>
                <a:off x="7378213" y="2336572"/>
                <a:ext cx="2038237" cy="72"/>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0" name="Arrow: Chevron 29">
                <a:extLst>
                  <a:ext uri="{FF2B5EF4-FFF2-40B4-BE49-F238E27FC236}">
                    <a16:creationId xmlns:a16="http://schemas.microsoft.com/office/drawing/2014/main" id="{D3043354-DA55-2508-569B-CD37DE186FA6}"/>
                  </a:ext>
                </a:extLst>
              </p:cNvPr>
              <p:cNvSpPr/>
              <p:nvPr/>
            </p:nvSpPr>
            <p:spPr>
              <a:xfrm>
                <a:off x="9470804" y="2260513"/>
                <a:ext cx="104176" cy="195670"/>
              </a:xfrm>
              <a:prstGeom prst="chevron">
                <a:avLst>
                  <a:gd name="adj" fmla="val 9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978F854C-AB21-16B9-5933-EF5E66867541}"/>
                  </a:ext>
                </a:extLst>
              </p:cNvPr>
              <p:cNvSpPr/>
              <p:nvPr/>
            </p:nvSpPr>
            <p:spPr>
              <a:xfrm>
                <a:off x="7378213" y="2962938"/>
                <a:ext cx="2038237" cy="2334149"/>
              </a:xfrm>
              <a:custGeom>
                <a:avLst/>
                <a:gdLst>
                  <a:gd name="connsiteX0" fmla="*/ 0 w 2038237"/>
                  <a:gd name="connsiteY0" fmla="*/ 407647 h 2334149"/>
                  <a:gd name="connsiteX1" fmla="*/ 611471 w 2038237"/>
                  <a:gd name="connsiteY1" fmla="*/ 407647 h 2334149"/>
                  <a:gd name="connsiteX2" fmla="*/ 611471 w 2038237"/>
                  <a:gd name="connsiteY2" fmla="*/ 407647 h 2334149"/>
                  <a:gd name="connsiteX3" fmla="*/ 611471 w 2038237"/>
                  <a:gd name="connsiteY3" fmla="*/ 407647 h 2334149"/>
                  <a:gd name="connsiteX4" fmla="*/ 1019119 w 2038237"/>
                  <a:gd name="connsiteY4" fmla="*/ 0 h 2334149"/>
                  <a:gd name="connsiteX5" fmla="*/ 1426766 w 2038237"/>
                  <a:gd name="connsiteY5" fmla="*/ 407647 h 2334149"/>
                  <a:gd name="connsiteX6" fmla="*/ 1426766 w 2038237"/>
                  <a:gd name="connsiteY6" fmla="*/ 407647 h 2334149"/>
                  <a:gd name="connsiteX7" fmla="*/ 1426766 w 2038237"/>
                  <a:gd name="connsiteY7" fmla="*/ 407647 h 2334149"/>
                  <a:gd name="connsiteX8" fmla="*/ 2038237 w 2038237"/>
                  <a:gd name="connsiteY8" fmla="*/ 407647 h 2334149"/>
                  <a:gd name="connsiteX9" fmla="*/ 2038237 w 2038237"/>
                  <a:gd name="connsiteY9" fmla="*/ 2334149 h 2334149"/>
                  <a:gd name="connsiteX10" fmla="*/ 0 w 2038237"/>
                  <a:gd name="connsiteY10" fmla="*/ 2334149 h 2334149"/>
                  <a:gd name="connsiteX11" fmla="*/ 0 w 2038237"/>
                  <a:gd name="connsiteY11" fmla="*/ 407647 h 23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237" h="2334149">
                    <a:moveTo>
                      <a:pt x="0" y="407647"/>
                    </a:moveTo>
                    <a:lnTo>
                      <a:pt x="611471" y="407647"/>
                    </a:lnTo>
                    <a:lnTo>
                      <a:pt x="611471" y="407647"/>
                    </a:lnTo>
                    <a:lnTo>
                      <a:pt x="611471" y="407647"/>
                    </a:lnTo>
                    <a:lnTo>
                      <a:pt x="1019119" y="0"/>
                    </a:lnTo>
                    <a:lnTo>
                      <a:pt x="1426766" y="407647"/>
                    </a:lnTo>
                    <a:lnTo>
                      <a:pt x="1426766" y="407647"/>
                    </a:lnTo>
                    <a:lnTo>
                      <a:pt x="1426766" y="407647"/>
                    </a:lnTo>
                    <a:lnTo>
                      <a:pt x="2038237" y="407647"/>
                    </a:lnTo>
                    <a:lnTo>
                      <a:pt x="2038237" y="2334149"/>
                    </a:lnTo>
                    <a:lnTo>
                      <a:pt x="0" y="2334149"/>
                    </a:lnTo>
                    <a:lnTo>
                      <a:pt x="0" y="40764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0778" tIns="572747" rIns="160778" bIns="165100" numCol="1" spcCol="1270" anchor="t" anchorCtr="0">
                <a:noAutofit/>
              </a:bodyPr>
              <a:lstStyle/>
              <a:p>
                <a:pPr marL="0" lvl="0" indent="0" algn="l" defTabSz="48895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cs typeface="Calibri" panose="020F0502020204030204" pitchFamily="34" charset="0"/>
                  </a:rPr>
                  <a:t>Analytical Framework</a:t>
                </a:r>
                <a:r>
                  <a:rPr lang="en-US" sz="1400" kern="1200" dirty="0">
                    <a:latin typeface="Calibri" panose="020F0502020204030204" pitchFamily="34" charset="0"/>
                    <a:ea typeface="Calibri" panose="020F0502020204030204" pitchFamily="34" charset="0"/>
                    <a:cs typeface="Calibri" panose="020F0502020204030204" pitchFamily="34" charset="0"/>
                  </a:rPr>
                  <a:t>: Data analysis was performed using the </a:t>
                </a:r>
                <a:r>
                  <a:rPr lang="en-US" sz="1400" i="1" kern="1200" dirty="0">
                    <a:latin typeface="Calibri" panose="020F0502020204030204" pitchFamily="34" charset="0"/>
                    <a:ea typeface="Calibri" panose="020F0502020204030204" pitchFamily="34" charset="0"/>
                    <a:cs typeface="Calibri" panose="020F0502020204030204" pitchFamily="34" charset="0"/>
                  </a:rPr>
                  <a:t>pandas</a:t>
                </a:r>
                <a:r>
                  <a:rPr lang="en-US" sz="1400" kern="1200" dirty="0">
                    <a:latin typeface="Calibri" panose="020F0502020204030204" pitchFamily="34" charset="0"/>
                    <a:ea typeface="Calibri" panose="020F0502020204030204" pitchFamily="34" charset="0"/>
                    <a:cs typeface="Calibri" panose="020F0502020204030204" pitchFamily="34" charset="0"/>
                  </a:rPr>
                  <a:t> library in Python, enabling robust manipulation and exploration of race metrics.</a:t>
                </a:r>
              </a:p>
            </p:txBody>
          </p:sp>
          <p:sp>
            <p:nvSpPr>
              <p:cNvPr id="33" name="Rectangle 32">
                <a:extLst>
                  <a:ext uri="{FF2B5EF4-FFF2-40B4-BE49-F238E27FC236}">
                    <a16:creationId xmlns:a16="http://schemas.microsoft.com/office/drawing/2014/main" id="{83C5F00B-4ED3-9C3F-2A5B-1411D3E7DB9B}"/>
                  </a:ext>
                </a:extLst>
              </p:cNvPr>
              <p:cNvSpPr/>
              <p:nvPr/>
            </p:nvSpPr>
            <p:spPr>
              <a:xfrm>
                <a:off x="9642922" y="2336571"/>
                <a:ext cx="1019118" cy="72"/>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5" name="Freeform: Shape 34">
                <a:extLst>
                  <a:ext uri="{FF2B5EF4-FFF2-40B4-BE49-F238E27FC236}">
                    <a16:creationId xmlns:a16="http://schemas.microsoft.com/office/drawing/2014/main" id="{F9FECC78-73AA-E3F8-E58E-69AA604AF116}"/>
                  </a:ext>
                </a:extLst>
              </p:cNvPr>
              <p:cNvSpPr/>
              <p:nvPr/>
            </p:nvSpPr>
            <p:spPr>
              <a:xfrm>
                <a:off x="9642921" y="2962938"/>
                <a:ext cx="2038237" cy="2334149"/>
              </a:xfrm>
              <a:custGeom>
                <a:avLst/>
                <a:gdLst>
                  <a:gd name="connsiteX0" fmla="*/ 0 w 2038237"/>
                  <a:gd name="connsiteY0" fmla="*/ 407647 h 2334149"/>
                  <a:gd name="connsiteX1" fmla="*/ 611471 w 2038237"/>
                  <a:gd name="connsiteY1" fmla="*/ 407647 h 2334149"/>
                  <a:gd name="connsiteX2" fmla="*/ 611471 w 2038237"/>
                  <a:gd name="connsiteY2" fmla="*/ 407647 h 2334149"/>
                  <a:gd name="connsiteX3" fmla="*/ 611471 w 2038237"/>
                  <a:gd name="connsiteY3" fmla="*/ 407647 h 2334149"/>
                  <a:gd name="connsiteX4" fmla="*/ 1019119 w 2038237"/>
                  <a:gd name="connsiteY4" fmla="*/ 0 h 2334149"/>
                  <a:gd name="connsiteX5" fmla="*/ 1426766 w 2038237"/>
                  <a:gd name="connsiteY5" fmla="*/ 407647 h 2334149"/>
                  <a:gd name="connsiteX6" fmla="*/ 1426766 w 2038237"/>
                  <a:gd name="connsiteY6" fmla="*/ 407647 h 2334149"/>
                  <a:gd name="connsiteX7" fmla="*/ 1426766 w 2038237"/>
                  <a:gd name="connsiteY7" fmla="*/ 407647 h 2334149"/>
                  <a:gd name="connsiteX8" fmla="*/ 2038237 w 2038237"/>
                  <a:gd name="connsiteY8" fmla="*/ 407647 h 2334149"/>
                  <a:gd name="connsiteX9" fmla="*/ 2038237 w 2038237"/>
                  <a:gd name="connsiteY9" fmla="*/ 2334149 h 2334149"/>
                  <a:gd name="connsiteX10" fmla="*/ 0 w 2038237"/>
                  <a:gd name="connsiteY10" fmla="*/ 2334149 h 2334149"/>
                  <a:gd name="connsiteX11" fmla="*/ 0 w 2038237"/>
                  <a:gd name="connsiteY11" fmla="*/ 407647 h 23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237" h="2334149">
                    <a:moveTo>
                      <a:pt x="0" y="407647"/>
                    </a:moveTo>
                    <a:lnTo>
                      <a:pt x="611471" y="407647"/>
                    </a:lnTo>
                    <a:lnTo>
                      <a:pt x="611471" y="407647"/>
                    </a:lnTo>
                    <a:lnTo>
                      <a:pt x="611471" y="407647"/>
                    </a:lnTo>
                    <a:lnTo>
                      <a:pt x="1019119" y="0"/>
                    </a:lnTo>
                    <a:lnTo>
                      <a:pt x="1426766" y="407647"/>
                    </a:lnTo>
                    <a:lnTo>
                      <a:pt x="1426766" y="407647"/>
                    </a:lnTo>
                    <a:lnTo>
                      <a:pt x="1426766" y="407647"/>
                    </a:lnTo>
                    <a:lnTo>
                      <a:pt x="2038237" y="407647"/>
                    </a:lnTo>
                    <a:lnTo>
                      <a:pt x="2038237" y="2334149"/>
                    </a:lnTo>
                    <a:lnTo>
                      <a:pt x="0" y="2334149"/>
                    </a:lnTo>
                    <a:lnTo>
                      <a:pt x="0" y="40764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0778" tIns="572747" rIns="160778" bIns="165100" numCol="1" spcCol="1270" anchor="t" anchorCtr="0">
                <a:noAutofit/>
              </a:bodyPr>
              <a:lstStyle/>
              <a:p>
                <a:pPr marL="0" lvl="0" indent="0" algn="l" defTabSz="48895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cs typeface="Calibri" panose="020F0502020204030204" pitchFamily="34" charset="0"/>
                  </a:rPr>
                  <a:t>Visualization</a:t>
                </a:r>
                <a:r>
                  <a:rPr lang="en-US" sz="1400" kern="1200" dirty="0">
                    <a:latin typeface="Calibri" panose="020F0502020204030204" pitchFamily="34" charset="0"/>
                    <a:ea typeface="Calibri" panose="020F0502020204030204" pitchFamily="34" charset="0"/>
                    <a:cs typeface="Calibri" panose="020F0502020204030204" pitchFamily="34" charset="0"/>
                  </a:rPr>
                  <a:t>: Generated using Python packages </a:t>
                </a:r>
                <a:r>
                  <a:rPr lang="en-US" sz="1400" i="1" kern="1200" dirty="0">
                    <a:latin typeface="Calibri" panose="020F0502020204030204" pitchFamily="34" charset="0"/>
                    <a:ea typeface="Calibri" panose="020F0502020204030204" pitchFamily="34" charset="0"/>
                    <a:cs typeface="Calibri" panose="020F0502020204030204" pitchFamily="34" charset="0"/>
                  </a:rPr>
                  <a:t>matplotlib</a:t>
                </a:r>
                <a:r>
                  <a:rPr lang="en-US" sz="1400" kern="1200" dirty="0">
                    <a:latin typeface="Calibri" panose="020F0502020204030204" pitchFamily="34" charset="0"/>
                    <a:ea typeface="Calibri" panose="020F0502020204030204" pitchFamily="34" charset="0"/>
                    <a:cs typeface="Calibri" panose="020F0502020204030204" pitchFamily="34" charset="0"/>
                  </a:rPr>
                  <a:t> and </a:t>
                </a:r>
                <a:r>
                  <a:rPr lang="en-US" sz="1400" i="1" kern="1200" dirty="0">
                    <a:latin typeface="Calibri" panose="020F0502020204030204" pitchFamily="34" charset="0"/>
                    <a:ea typeface="Calibri" panose="020F0502020204030204" pitchFamily="34" charset="0"/>
                    <a:cs typeface="Calibri" panose="020F0502020204030204" pitchFamily="34" charset="0"/>
                  </a:rPr>
                  <a:t>seaborn, as well as Microsoft Power BI</a:t>
                </a:r>
                <a:r>
                  <a:rPr lang="en-US" sz="1400" kern="1200" dirty="0">
                    <a:latin typeface="Calibri" panose="020F0502020204030204" pitchFamily="34" charset="0"/>
                    <a:ea typeface="Calibri" panose="020F0502020204030204" pitchFamily="34" charset="0"/>
                    <a:cs typeface="Calibri" panose="020F0502020204030204" pitchFamily="34" charset="0"/>
                  </a:rPr>
                  <a:t> to illustrate key trends and insights.</a:t>
                </a:r>
              </a:p>
            </p:txBody>
          </p:sp>
        </p:grpSp>
        <p:pic>
          <p:nvPicPr>
            <p:cNvPr id="6" name="Graphic 5">
              <a:extLst>
                <a:ext uri="{FF2B5EF4-FFF2-40B4-BE49-F238E27FC236}">
                  <a16:creationId xmlns:a16="http://schemas.microsoft.com/office/drawing/2014/main" id="{85202F50-FE3A-40B0-879C-A4D71D7151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2481" y="1763118"/>
              <a:ext cx="1019118" cy="1019118"/>
            </a:xfrm>
            <a:prstGeom prst="rect">
              <a:avLst/>
            </a:prstGeom>
          </p:spPr>
        </p:pic>
        <p:pic>
          <p:nvPicPr>
            <p:cNvPr id="5" name="Picture 4" descr="A blue and yellow snake logo&#10;&#10;AI-generated content may be incorrect.">
              <a:extLst>
                <a:ext uri="{FF2B5EF4-FFF2-40B4-BE49-F238E27FC236}">
                  <a16:creationId xmlns:a16="http://schemas.microsoft.com/office/drawing/2014/main" id="{02E3DD18-E2C9-A567-D808-9F934FE9E458}"/>
                </a:ext>
              </a:extLst>
            </p:cNvPr>
            <p:cNvPicPr>
              <a:picLocks noChangeAspect="1"/>
            </p:cNvPicPr>
            <p:nvPr/>
          </p:nvPicPr>
          <p:blipFill>
            <a:blip r:embed="rId6">
              <a:extLst>
                <a:ext uri="{837473B0-CC2E-450A-ABE3-18F120FF3D39}">
                  <a1611:picAttrSrcUrl xmlns:a1611="http://schemas.microsoft.com/office/drawing/2016/11/main" r:id="rId7"/>
                </a:ext>
              </a:extLst>
            </a:blip>
            <a:srcRect t="5495" r="-4" b="15931"/>
            <a:stretch>
              <a:fillRect/>
            </a:stretch>
          </p:blipFill>
          <p:spPr>
            <a:xfrm>
              <a:off x="942746" y="1740481"/>
              <a:ext cx="1228101" cy="1228101"/>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9" name="Picture 8" descr="A green and white logo&#10;&#10;AI-generated content may be incorrect.">
              <a:extLst>
                <a:ext uri="{FF2B5EF4-FFF2-40B4-BE49-F238E27FC236}">
                  <a16:creationId xmlns:a16="http://schemas.microsoft.com/office/drawing/2014/main" id="{B255DA6A-7E0D-0F51-1CFF-A93DC29A9EEC}"/>
                </a:ext>
              </a:extLst>
            </p:cNvPr>
            <p:cNvPicPr>
              <a:picLocks noChangeAspect="1"/>
            </p:cNvPicPr>
            <p:nvPr/>
          </p:nvPicPr>
          <p:blipFill>
            <a:blip r:embed="rId8"/>
            <a:srcRect r="-6" b="-6"/>
            <a:stretch>
              <a:fillRect/>
            </a:stretch>
          </p:blipFill>
          <p:spPr>
            <a:xfrm>
              <a:off x="3278300" y="1795529"/>
              <a:ext cx="1061302" cy="106130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8" name="Picture 7" descr="A blue and purple cylinder&#10;&#10;AI-generated content may be incorrect.">
              <a:extLst>
                <a:ext uri="{FF2B5EF4-FFF2-40B4-BE49-F238E27FC236}">
                  <a16:creationId xmlns:a16="http://schemas.microsoft.com/office/drawing/2014/main" id="{DCE6B8DB-ECF0-D63E-2946-E26E302F41A5}"/>
                </a:ext>
              </a:extLst>
            </p:cNvPr>
            <p:cNvPicPr>
              <a:picLocks noChangeAspect="1"/>
            </p:cNvPicPr>
            <p:nvPr/>
          </p:nvPicPr>
          <p:blipFill>
            <a:blip r:embed="rId9"/>
            <a:srcRect r="-6" b="-6"/>
            <a:stretch>
              <a:fillRect/>
            </a:stretch>
          </p:blipFill>
          <p:spPr>
            <a:xfrm>
              <a:off x="5654452" y="1841999"/>
              <a:ext cx="1002810" cy="1002810"/>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38" name="Picture 37" descr="A computer with graphics and graphs&#10;&#10;AI-generated content may be incorrect.">
              <a:extLst>
                <a:ext uri="{FF2B5EF4-FFF2-40B4-BE49-F238E27FC236}">
                  <a16:creationId xmlns:a16="http://schemas.microsoft.com/office/drawing/2014/main" id="{1EA292A3-C07D-632E-B064-7B3D054AAF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68517" y="1681078"/>
              <a:ext cx="1153454" cy="1153454"/>
            </a:xfrm>
            <a:prstGeom prst="rect">
              <a:avLst/>
            </a:prstGeom>
          </p:spPr>
        </p:pic>
      </p:grpSp>
    </p:spTree>
    <p:extLst>
      <p:ext uri="{BB962C8B-B14F-4D97-AF65-F5344CB8AC3E}">
        <p14:creationId xmlns:p14="http://schemas.microsoft.com/office/powerpoint/2010/main" val="320312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20A29-1FD7-CC8E-F528-0BD9B4EAA13B}"/>
              </a:ext>
            </a:extLst>
          </p:cNvPr>
          <p:cNvSpPr>
            <a:spLocks noGrp="1"/>
          </p:cNvSpPr>
          <p:nvPr>
            <p:ph type="title"/>
          </p:nvPr>
        </p:nvSpPr>
        <p:spPr>
          <a:xfrm>
            <a:off x="224853" y="0"/>
            <a:ext cx="11042698" cy="1328207"/>
          </a:xfrm>
        </p:spPr>
        <p:txBody>
          <a:bodyPr>
            <a:normAutofit/>
          </a:bodyPr>
          <a:lstStyle/>
          <a:p>
            <a:r>
              <a:rPr lang="en-US" b="1" dirty="0">
                <a:solidFill>
                  <a:srgbClr val="FFFFFF"/>
                </a:solidFill>
              </a:rPr>
              <a:t>Western States Endurance Run</a:t>
            </a:r>
            <a:br>
              <a:rPr lang="en-US" sz="3400" dirty="0">
                <a:solidFill>
                  <a:srgbClr val="FFFFFF"/>
                </a:solidFill>
              </a:rPr>
            </a:br>
            <a:r>
              <a:rPr lang="en-US" sz="3200" dirty="0">
                <a:solidFill>
                  <a:srgbClr val="FFFFFF"/>
                </a:solidFill>
              </a:rPr>
              <a:t> </a:t>
            </a:r>
            <a:r>
              <a:rPr lang="en-US" sz="2400" dirty="0">
                <a:solidFill>
                  <a:srgbClr val="FFFFFF"/>
                </a:solidFill>
              </a:rPr>
              <a:t>Oldest 100-mile ultramarathon, widely regarded as the pinnacle of ultrarunning</a:t>
            </a:r>
            <a:endParaRPr lang="en-US" sz="3400" dirty="0">
              <a:solidFill>
                <a:srgbClr val="FFFFFF"/>
              </a:solidFill>
            </a:endParaRPr>
          </a:p>
        </p:txBody>
      </p:sp>
      <p:sp>
        <p:nvSpPr>
          <p:cNvPr id="3" name="Content Placeholder 2">
            <a:extLst>
              <a:ext uri="{FF2B5EF4-FFF2-40B4-BE49-F238E27FC236}">
                <a16:creationId xmlns:a16="http://schemas.microsoft.com/office/drawing/2014/main" id="{2BE40750-75D1-6D10-831F-B37B39202FDD}"/>
              </a:ext>
            </a:extLst>
          </p:cNvPr>
          <p:cNvSpPr>
            <a:spLocks noGrp="1"/>
          </p:cNvSpPr>
          <p:nvPr>
            <p:ph idx="1"/>
          </p:nvPr>
        </p:nvSpPr>
        <p:spPr>
          <a:xfrm>
            <a:off x="6203246" y="1717845"/>
            <a:ext cx="5882640" cy="2224568"/>
          </a:xfrm>
          <a:solidFill>
            <a:schemeClr val="lt1">
              <a:alpha val="59000"/>
            </a:schemeClr>
          </a:solidFill>
          <a:ln w="28575"/>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92500"/>
          </a:bodyPr>
          <a:lstStyle/>
          <a:p>
            <a:r>
              <a:rPr lang="en-US" sz="1200" b="1" dirty="0">
                <a:latin typeface="Calibri" panose="020F0502020204030204" pitchFamily="34" charset="0"/>
                <a:ea typeface="Calibri" panose="020F0502020204030204" pitchFamily="34" charset="0"/>
                <a:cs typeface="Calibri" panose="020F0502020204030204" pitchFamily="34" charset="0"/>
              </a:rPr>
              <a:t>Entry Process:</a:t>
            </a:r>
          </a:p>
          <a:p>
            <a:pPr lvl="1"/>
            <a:r>
              <a:rPr lang="en-US" sz="1200" b="1" dirty="0">
                <a:latin typeface="Calibri" panose="020F0502020204030204" pitchFamily="34" charset="0"/>
                <a:ea typeface="Calibri" panose="020F0502020204030204" pitchFamily="34" charset="0"/>
                <a:cs typeface="Calibri" panose="020F0502020204030204" pitchFamily="34" charset="0"/>
              </a:rPr>
              <a:t>Lottery System: </a:t>
            </a:r>
            <a:r>
              <a:rPr lang="en-US" sz="1200" dirty="0">
                <a:latin typeface="Calibri" panose="020F0502020204030204" pitchFamily="34" charset="0"/>
                <a:ea typeface="Calibri" panose="020F0502020204030204" pitchFamily="34" charset="0"/>
                <a:cs typeface="Calibri" panose="020F0502020204030204" pitchFamily="34" charset="0"/>
              </a:rPr>
              <a:t>~260 spots</a:t>
            </a:r>
          </a:p>
          <a:p>
            <a:pPr lvl="2">
              <a:buFont typeface="Wingdings"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Must complete a qualifying race each year to apply</a:t>
            </a:r>
          </a:p>
          <a:p>
            <a:pPr lvl="2">
              <a:buFont typeface="Wingdings"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Tickets increase exponentially for each subsequent year an applicant applies</a:t>
            </a:r>
          </a:p>
          <a:p>
            <a:pPr lvl="2">
              <a:buFont typeface="Wingdings"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2025: </a:t>
            </a:r>
            <a:r>
              <a:rPr lang="en-US" sz="1200" b="1" dirty="0">
                <a:latin typeface="Calibri" panose="020F0502020204030204" pitchFamily="34" charset="0"/>
                <a:ea typeface="Calibri" panose="020F0502020204030204" pitchFamily="34" charset="0"/>
                <a:cs typeface="Calibri" panose="020F0502020204030204" pitchFamily="34" charset="0"/>
              </a:rPr>
              <a:t>68,724 lottery </a:t>
            </a:r>
            <a:r>
              <a:rPr lang="en-US" sz="1200" dirty="0">
                <a:latin typeface="Calibri" panose="020F0502020204030204" pitchFamily="34" charset="0"/>
                <a:ea typeface="Calibri" panose="020F0502020204030204" pitchFamily="34" charset="0"/>
                <a:cs typeface="Calibri" panose="020F0502020204030204" pitchFamily="34" charset="0"/>
              </a:rPr>
              <a:t>tickets , </a:t>
            </a:r>
            <a:r>
              <a:rPr lang="en-US" sz="1200" b="1" dirty="0">
                <a:latin typeface="Calibri" panose="020F0502020204030204" pitchFamily="34" charset="0"/>
                <a:ea typeface="Calibri" panose="020F0502020204030204" pitchFamily="34" charset="0"/>
                <a:cs typeface="Calibri" panose="020F0502020204030204" pitchFamily="34" charset="0"/>
              </a:rPr>
              <a:t>0.4%</a:t>
            </a:r>
            <a:r>
              <a:rPr lang="en-US" sz="1200" dirty="0">
                <a:latin typeface="Calibri" panose="020F0502020204030204" pitchFamily="34" charset="0"/>
                <a:ea typeface="Calibri" panose="020F0502020204030204" pitchFamily="34" charset="0"/>
                <a:cs typeface="Calibri" panose="020F0502020204030204" pitchFamily="34" charset="0"/>
              </a:rPr>
              <a:t> chance to be selected</a:t>
            </a:r>
          </a:p>
          <a:p>
            <a:pPr lvl="1"/>
            <a:r>
              <a:rPr lang="en-US" sz="1200" b="1" dirty="0">
                <a:latin typeface="Calibri" panose="020F0502020204030204" pitchFamily="34" charset="0"/>
                <a:ea typeface="Calibri" panose="020F0502020204030204" pitchFamily="34" charset="0"/>
                <a:cs typeface="Calibri" panose="020F0502020204030204" pitchFamily="34" charset="0"/>
              </a:rPr>
              <a:t>Golden Ticket Races: </a:t>
            </a:r>
            <a:r>
              <a:rPr lang="en-US" sz="1200" dirty="0">
                <a:latin typeface="Calibri" panose="020F0502020204030204" pitchFamily="34" charset="0"/>
                <a:ea typeface="Calibri" panose="020F0502020204030204" pitchFamily="34" charset="0"/>
                <a:cs typeface="Calibri" panose="020F0502020204030204" pitchFamily="34" charset="0"/>
              </a:rPr>
              <a:t>Top finishers at select events earn guaranteed entry</a:t>
            </a:r>
          </a:p>
          <a:p>
            <a:pPr lvl="2">
              <a:buFont typeface="Wingdings" panose="020B0604020202020204" pitchFamily="34" charset="0"/>
              <a:buChar char="§"/>
            </a:pPr>
            <a:r>
              <a:rPr lang="en-US" sz="1200" b="1" dirty="0">
                <a:latin typeface="Calibri" panose="020F0502020204030204" pitchFamily="34" charset="0"/>
                <a:ea typeface="Calibri" panose="020F0502020204030204" pitchFamily="34" charset="0"/>
                <a:cs typeface="Calibri" panose="020F0502020204030204" pitchFamily="34" charset="0"/>
              </a:rPr>
              <a:t>1st </a:t>
            </a:r>
            <a:r>
              <a:rPr lang="en-US" sz="1200" dirty="0">
                <a:latin typeface="Calibri" panose="020F0502020204030204" pitchFamily="34" charset="0"/>
                <a:ea typeface="Calibri" panose="020F0502020204030204" pitchFamily="34" charset="0"/>
                <a:cs typeface="Calibri" panose="020F0502020204030204" pitchFamily="34" charset="0"/>
              </a:rPr>
              <a:t>and</a:t>
            </a:r>
            <a:r>
              <a:rPr lang="en-US" sz="1200" b="1" dirty="0">
                <a:latin typeface="Calibri" panose="020F0502020204030204" pitchFamily="34" charset="0"/>
                <a:ea typeface="Calibri" panose="020F0502020204030204" pitchFamily="34" charset="0"/>
                <a:cs typeface="Calibri" panose="020F0502020204030204" pitchFamily="34" charset="0"/>
              </a:rPr>
              <a:t> 2nd</a:t>
            </a:r>
            <a:r>
              <a:rPr lang="en-US" sz="1200" dirty="0">
                <a:latin typeface="Calibri" panose="020F0502020204030204" pitchFamily="34" charset="0"/>
                <a:ea typeface="Calibri" panose="020F0502020204030204" pitchFamily="34" charset="0"/>
                <a:cs typeface="Calibri" panose="020F0502020204030204" pitchFamily="34" charset="0"/>
              </a:rPr>
              <a:t> male/female at GT races</a:t>
            </a:r>
          </a:p>
          <a:p>
            <a:pPr lvl="1"/>
            <a:r>
              <a:rPr lang="en-US" sz="1200" b="1" dirty="0">
                <a:latin typeface="Calibri" panose="020F0502020204030204" pitchFamily="34" charset="0"/>
                <a:ea typeface="Calibri" panose="020F0502020204030204" pitchFamily="34" charset="0"/>
                <a:cs typeface="Calibri" panose="020F0502020204030204" pitchFamily="34" charset="0"/>
              </a:rPr>
              <a:t>Top 10 Automatic Re-Entry:</a:t>
            </a:r>
          </a:p>
          <a:p>
            <a:pPr lvl="2">
              <a:buFont typeface="Wingdings"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Previous year's Top 10 finishers receive invitation</a:t>
            </a:r>
          </a:p>
          <a:p>
            <a:pPr lvl="2">
              <a:buFont typeface="Wingdings"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Continuity in elite field</a:t>
            </a:r>
          </a:p>
        </p:txBody>
      </p:sp>
      <p:pic>
        <p:nvPicPr>
          <p:cNvPr id="7" name="Content Placeholder 4" descr="A graph showing the number of jobs per year&#10;&#10;AI-generated content may be incorrect.">
            <a:extLst>
              <a:ext uri="{FF2B5EF4-FFF2-40B4-BE49-F238E27FC236}">
                <a16:creationId xmlns:a16="http://schemas.microsoft.com/office/drawing/2014/main" id="{66B3CEDF-0183-5EA8-8369-1CC9001D59F3}"/>
              </a:ext>
            </a:extLst>
          </p:cNvPr>
          <p:cNvPicPr>
            <a:picLocks noChangeAspect="1"/>
          </p:cNvPicPr>
          <p:nvPr/>
        </p:nvPicPr>
        <p:blipFill>
          <a:blip r:embed="rId4">
            <a:alphaModFix amt="71000"/>
          </a:blip>
          <a:srcRect t="19"/>
          <a:stretch>
            <a:fillRect/>
          </a:stretch>
        </p:blipFill>
        <p:spPr>
          <a:xfrm>
            <a:off x="106114" y="1717845"/>
            <a:ext cx="5989885" cy="4997748"/>
          </a:xfrm>
          <a:prstGeom prst="rect">
            <a:avLst/>
          </a:prstGeom>
          <a:ln w="28575">
            <a:solidFill>
              <a:schemeClr val="accent1"/>
            </a:solidFill>
          </a:ln>
        </p:spPr>
      </p:pic>
      <p:sp>
        <p:nvSpPr>
          <p:cNvPr id="9" name="TextBox 8">
            <a:extLst>
              <a:ext uri="{FF2B5EF4-FFF2-40B4-BE49-F238E27FC236}">
                <a16:creationId xmlns:a16="http://schemas.microsoft.com/office/drawing/2014/main" id="{57C6F2E3-C294-EDC4-9060-BF6C8AF4B0CC}"/>
              </a:ext>
            </a:extLst>
          </p:cNvPr>
          <p:cNvSpPr txBox="1"/>
          <p:nvPr/>
        </p:nvSpPr>
        <p:spPr>
          <a:xfrm>
            <a:off x="897095" y="2305236"/>
            <a:ext cx="3311480" cy="738664"/>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Limited Field: </a:t>
            </a:r>
            <a:r>
              <a:rPr lang="en-US" sz="1400" dirty="0">
                <a:latin typeface="Calibri" panose="020F0502020204030204" pitchFamily="34" charset="0"/>
                <a:ea typeface="Calibri" panose="020F0502020204030204" pitchFamily="34" charset="0"/>
                <a:cs typeface="Calibri" panose="020F0502020204030204" pitchFamily="34" charset="0"/>
              </a:rPr>
              <a:t>369 Starters</a:t>
            </a:r>
          </a:p>
          <a:p>
            <a:r>
              <a:rPr lang="en-US" sz="1400" b="1" dirty="0">
                <a:latin typeface="Calibri" panose="020F0502020204030204" pitchFamily="34" charset="0"/>
                <a:ea typeface="Calibri" panose="020F0502020204030204" pitchFamily="34" charset="0"/>
                <a:cs typeface="Calibri" panose="020F0502020204030204" pitchFamily="34" charset="0"/>
              </a:rPr>
              <a:t>Applications: 9,993 (2025)</a:t>
            </a:r>
          </a:p>
          <a:p>
            <a:r>
              <a:rPr lang="en-US" sz="1400" dirty="0">
                <a:latin typeface="Calibri" panose="020F0502020204030204" pitchFamily="34" charset="0"/>
                <a:ea typeface="Calibri" panose="020F0502020204030204" pitchFamily="34" charset="0"/>
                <a:cs typeface="Calibri" panose="020F0502020204030204" pitchFamily="34" charset="0"/>
              </a:rPr>
              <a:t>   - 20% YoY Increase</a:t>
            </a:r>
          </a:p>
        </p:txBody>
      </p:sp>
      <p:pic>
        <p:nvPicPr>
          <p:cNvPr id="13" name="Picture 12">
            <a:extLst>
              <a:ext uri="{FF2B5EF4-FFF2-40B4-BE49-F238E27FC236}">
                <a16:creationId xmlns:a16="http://schemas.microsoft.com/office/drawing/2014/main" id="{4EB09628-72B7-2B53-1947-13699206CA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02113" y="4062826"/>
            <a:ext cx="5882640" cy="2652767"/>
          </a:xfrm>
          <a:prstGeom prst="rect">
            <a:avLst/>
          </a:prstGeom>
          <a:ln w="28575">
            <a:solidFill>
              <a:schemeClr val="accent1"/>
            </a:solid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D60F388-0C33-44C2-EC7F-296C35E67599}"/>
              </a:ext>
            </a:extLst>
          </p:cNvPr>
          <p:cNvSpPr txBox="1"/>
          <p:nvPr/>
        </p:nvSpPr>
        <p:spPr>
          <a:xfrm rot="10800000" flipV="1">
            <a:off x="8855867" y="4767174"/>
            <a:ext cx="2747962" cy="415498"/>
          </a:xfrm>
          <a:prstGeom prst="rect">
            <a:avLst/>
          </a:prstGeom>
          <a:noFill/>
        </p:spPr>
        <p:txBody>
          <a:bodyPr wrap="square">
            <a:spAutoFit/>
          </a:bodyPr>
          <a:lstStyle/>
          <a:p>
            <a:pPr algn="ctr"/>
            <a:r>
              <a:rPr lang="en-US" sz="1000" b="1" dirty="0">
                <a:latin typeface="Calibri" panose="020F0502020204030204" pitchFamily="34" charset="0"/>
                <a:ea typeface="Calibri" panose="020F0502020204030204" pitchFamily="34" charset="0"/>
                <a:cs typeface="Calibri" panose="020F0502020204030204" pitchFamily="34" charset="0"/>
              </a:rPr>
              <a:t>~30 miles  &gt;  6,000 ft</a:t>
            </a:r>
          </a:p>
          <a:p>
            <a:pPr algn="ctr"/>
            <a:r>
              <a:rPr lang="en-US" sz="1000" b="1" dirty="0">
                <a:latin typeface="Calibri" panose="020F0502020204030204" pitchFamily="34" charset="0"/>
                <a:ea typeface="Calibri" panose="020F0502020204030204" pitchFamily="34" charset="0"/>
                <a:cs typeface="Calibri" panose="020F0502020204030204" pitchFamily="34" charset="0"/>
              </a:rPr>
              <a:t>Canyon Temps: 95°F - 100°F  (~30-40 mi)</a:t>
            </a:r>
            <a:endParaRPr lang="en-US" sz="1050" b="1" dirty="0">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35659386-AFD9-2D2E-E3E3-842540CC76FB}"/>
              </a:ext>
            </a:extLst>
          </p:cNvPr>
          <p:cNvSpPr txBox="1"/>
          <p:nvPr/>
        </p:nvSpPr>
        <p:spPr>
          <a:xfrm>
            <a:off x="8791573" y="4592900"/>
            <a:ext cx="2876550" cy="261610"/>
          </a:xfrm>
          <a:prstGeom prst="rect">
            <a:avLst/>
          </a:prstGeom>
          <a:noFill/>
        </p:spPr>
        <p:txBody>
          <a:bodyPr wrap="square" rtlCol="0">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Olympic Valley, CA                        Auburn, CA</a:t>
            </a:r>
          </a:p>
        </p:txBody>
      </p:sp>
      <p:cxnSp>
        <p:nvCxnSpPr>
          <p:cNvPr id="23" name="Straight Arrow Connector 22">
            <a:extLst>
              <a:ext uri="{FF2B5EF4-FFF2-40B4-BE49-F238E27FC236}">
                <a16:creationId xmlns:a16="http://schemas.microsoft.com/office/drawing/2014/main" id="{C6626300-A582-283F-0A98-8DAAA718D7BB}"/>
              </a:ext>
            </a:extLst>
          </p:cNvPr>
          <p:cNvCxnSpPr/>
          <p:nvPr/>
        </p:nvCxnSpPr>
        <p:spPr>
          <a:xfrm>
            <a:off x="10006112" y="4723705"/>
            <a:ext cx="6000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4318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B42FA88F-5CC7-03C2-B2A8-8F93546D6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 y="0"/>
            <a:ext cx="12168059" cy="748583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772530-C944-3A20-389F-1360C6A1FD3D}"/>
              </a:ext>
            </a:extLst>
          </p:cNvPr>
          <p:cNvSpPr>
            <a:spLocks noGrp="1"/>
          </p:cNvSpPr>
          <p:nvPr>
            <p:ph type="title"/>
          </p:nvPr>
        </p:nvSpPr>
        <p:spPr>
          <a:xfrm>
            <a:off x="556835" y="593900"/>
            <a:ext cx="11078329" cy="1576446"/>
          </a:xfrm>
        </p:spPr>
        <p:txBody>
          <a:bodyPr anchor="ctr">
            <a:normAutofit/>
          </a:bodyPr>
          <a:lstStyle/>
          <a:p>
            <a:pPr algn="ctr"/>
            <a:r>
              <a:rPr lang="en-US" sz="3600" b="1" dirty="0">
                <a:solidFill>
                  <a:srgbClr val="FFFFFF"/>
                </a:solidFill>
                <a:latin typeface="Calibri" panose="020F0502020204030204" pitchFamily="34" charset="0"/>
                <a:ea typeface="Calibri" panose="020F0502020204030204" pitchFamily="34" charset="0"/>
                <a:cs typeface="Calibri" panose="020F0502020204030204" pitchFamily="34" charset="0"/>
              </a:rPr>
              <a:t>What are Golden Ticket Races and Why Do They Matter?</a:t>
            </a:r>
          </a:p>
        </p:txBody>
      </p:sp>
      <p:sp>
        <p:nvSpPr>
          <p:cNvPr id="7" name="Freeform: Shape 6">
            <a:extLst>
              <a:ext uri="{FF2B5EF4-FFF2-40B4-BE49-F238E27FC236}">
                <a16:creationId xmlns:a16="http://schemas.microsoft.com/office/drawing/2014/main" id="{D844E7E3-FCE2-BE22-6A99-390601F98E77}"/>
              </a:ext>
            </a:extLst>
          </p:cNvPr>
          <p:cNvSpPr/>
          <p:nvPr/>
        </p:nvSpPr>
        <p:spPr>
          <a:xfrm>
            <a:off x="694571" y="3026302"/>
            <a:ext cx="4682211" cy="2973204"/>
          </a:xfrm>
          <a:custGeom>
            <a:avLst/>
            <a:gdLst>
              <a:gd name="connsiteX0" fmla="*/ 0 w 4682211"/>
              <a:gd name="connsiteY0" fmla="*/ 297320 h 2973204"/>
              <a:gd name="connsiteX1" fmla="*/ 297320 w 4682211"/>
              <a:gd name="connsiteY1" fmla="*/ 0 h 2973204"/>
              <a:gd name="connsiteX2" fmla="*/ 4384891 w 4682211"/>
              <a:gd name="connsiteY2" fmla="*/ 0 h 2973204"/>
              <a:gd name="connsiteX3" fmla="*/ 4682211 w 4682211"/>
              <a:gd name="connsiteY3" fmla="*/ 297320 h 2973204"/>
              <a:gd name="connsiteX4" fmla="*/ 4682211 w 4682211"/>
              <a:gd name="connsiteY4" fmla="*/ 2675884 h 2973204"/>
              <a:gd name="connsiteX5" fmla="*/ 4384891 w 4682211"/>
              <a:gd name="connsiteY5" fmla="*/ 2973204 h 2973204"/>
              <a:gd name="connsiteX6" fmla="*/ 297320 w 4682211"/>
              <a:gd name="connsiteY6" fmla="*/ 2973204 h 2973204"/>
              <a:gd name="connsiteX7" fmla="*/ 0 w 4682211"/>
              <a:gd name="connsiteY7" fmla="*/ 2675884 h 2973204"/>
              <a:gd name="connsiteX8" fmla="*/ 0 w 4682211"/>
              <a:gd name="connsiteY8" fmla="*/ 297320 h 297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2211" h="2973204">
                <a:moveTo>
                  <a:pt x="0" y="297320"/>
                </a:moveTo>
                <a:cubicBezTo>
                  <a:pt x="0" y="133115"/>
                  <a:pt x="133115" y="0"/>
                  <a:pt x="297320" y="0"/>
                </a:cubicBezTo>
                <a:lnTo>
                  <a:pt x="4384891" y="0"/>
                </a:lnTo>
                <a:cubicBezTo>
                  <a:pt x="4549096" y="0"/>
                  <a:pt x="4682211" y="133115"/>
                  <a:pt x="4682211" y="297320"/>
                </a:cubicBezTo>
                <a:lnTo>
                  <a:pt x="4682211" y="2675884"/>
                </a:lnTo>
                <a:cubicBezTo>
                  <a:pt x="4682211" y="2840089"/>
                  <a:pt x="4549096" y="2973204"/>
                  <a:pt x="4384891" y="2973204"/>
                </a:cubicBezTo>
                <a:lnTo>
                  <a:pt x="297320" y="2973204"/>
                </a:lnTo>
                <a:cubicBezTo>
                  <a:pt x="133115" y="2973204"/>
                  <a:pt x="0" y="2840089"/>
                  <a:pt x="0" y="2675884"/>
                </a:cubicBezTo>
                <a:lnTo>
                  <a:pt x="0" y="29732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3282" tIns="163282" rIns="163282" bIns="163282" numCol="1" spcCol="1270" anchor="ctr" anchorCtr="0">
            <a:noAutofit/>
          </a:bodyPr>
          <a:lstStyle/>
          <a:p>
            <a:pPr marL="0" lvl="0" indent="0" algn="ctr" defTabSz="889000">
              <a:lnSpc>
                <a:spcPct val="90000"/>
              </a:lnSpc>
              <a:spcBef>
                <a:spcPct val="0"/>
              </a:spcBef>
              <a:spcAft>
                <a:spcPct val="35000"/>
              </a:spcAft>
              <a:buNone/>
            </a:pPr>
            <a:r>
              <a:rPr lang="en-US" sz="2000" b="1" kern="1200" dirty="0"/>
              <a:t>Western States:</a:t>
            </a:r>
          </a:p>
          <a:p>
            <a:pPr marL="0" lvl="0" indent="0" algn="ctr" defTabSz="889000">
              <a:lnSpc>
                <a:spcPct val="90000"/>
              </a:lnSpc>
              <a:spcBef>
                <a:spcPct val="0"/>
              </a:spcBef>
              <a:spcAft>
                <a:spcPct val="35000"/>
              </a:spcAft>
              <a:buNone/>
            </a:pPr>
            <a:r>
              <a:rPr lang="en-US" sz="2000" b="1" kern="1200" dirty="0"/>
              <a:t>Attracts elite fields, field diversity with international competition, and rising athletes trying to break into the professional side of the sport</a:t>
            </a:r>
            <a:endParaRPr lang="en-US" sz="2000" kern="1200" dirty="0"/>
          </a:p>
        </p:txBody>
      </p:sp>
      <p:sp>
        <p:nvSpPr>
          <p:cNvPr id="10" name="Freeform: Shape 9">
            <a:extLst>
              <a:ext uri="{FF2B5EF4-FFF2-40B4-BE49-F238E27FC236}">
                <a16:creationId xmlns:a16="http://schemas.microsoft.com/office/drawing/2014/main" id="{8AFDA538-46EC-A810-258C-02EEC897976F}"/>
              </a:ext>
            </a:extLst>
          </p:cNvPr>
          <p:cNvSpPr/>
          <p:nvPr/>
        </p:nvSpPr>
        <p:spPr>
          <a:xfrm>
            <a:off x="6675536" y="3026302"/>
            <a:ext cx="4821893" cy="2973204"/>
          </a:xfrm>
          <a:custGeom>
            <a:avLst/>
            <a:gdLst>
              <a:gd name="connsiteX0" fmla="*/ 0 w 4682211"/>
              <a:gd name="connsiteY0" fmla="*/ 297320 h 2973204"/>
              <a:gd name="connsiteX1" fmla="*/ 297320 w 4682211"/>
              <a:gd name="connsiteY1" fmla="*/ 0 h 2973204"/>
              <a:gd name="connsiteX2" fmla="*/ 4384891 w 4682211"/>
              <a:gd name="connsiteY2" fmla="*/ 0 h 2973204"/>
              <a:gd name="connsiteX3" fmla="*/ 4682211 w 4682211"/>
              <a:gd name="connsiteY3" fmla="*/ 297320 h 2973204"/>
              <a:gd name="connsiteX4" fmla="*/ 4682211 w 4682211"/>
              <a:gd name="connsiteY4" fmla="*/ 2675884 h 2973204"/>
              <a:gd name="connsiteX5" fmla="*/ 4384891 w 4682211"/>
              <a:gd name="connsiteY5" fmla="*/ 2973204 h 2973204"/>
              <a:gd name="connsiteX6" fmla="*/ 297320 w 4682211"/>
              <a:gd name="connsiteY6" fmla="*/ 2973204 h 2973204"/>
              <a:gd name="connsiteX7" fmla="*/ 0 w 4682211"/>
              <a:gd name="connsiteY7" fmla="*/ 2675884 h 2973204"/>
              <a:gd name="connsiteX8" fmla="*/ 0 w 4682211"/>
              <a:gd name="connsiteY8" fmla="*/ 297320 h 297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2211" h="2973204">
                <a:moveTo>
                  <a:pt x="0" y="297320"/>
                </a:moveTo>
                <a:cubicBezTo>
                  <a:pt x="0" y="133115"/>
                  <a:pt x="133115" y="0"/>
                  <a:pt x="297320" y="0"/>
                </a:cubicBezTo>
                <a:lnTo>
                  <a:pt x="4384891" y="0"/>
                </a:lnTo>
                <a:cubicBezTo>
                  <a:pt x="4549096" y="0"/>
                  <a:pt x="4682211" y="133115"/>
                  <a:pt x="4682211" y="297320"/>
                </a:cubicBezTo>
                <a:lnTo>
                  <a:pt x="4682211" y="2675884"/>
                </a:lnTo>
                <a:cubicBezTo>
                  <a:pt x="4682211" y="2840089"/>
                  <a:pt x="4549096" y="2973204"/>
                  <a:pt x="4384891" y="2973204"/>
                </a:cubicBezTo>
                <a:lnTo>
                  <a:pt x="297320" y="2973204"/>
                </a:lnTo>
                <a:cubicBezTo>
                  <a:pt x="133115" y="2973204"/>
                  <a:pt x="0" y="2840089"/>
                  <a:pt x="0" y="2675884"/>
                </a:cubicBezTo>
                <a:lnTo>
                  <a:pt x="0" y="29732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3282" tIns="163282" rIns="163282" bIns="163282" numCol="1" spcCol="1270" anchor="ctr" anchorCtr="0">
            <a:noAutofit/>
          </a:bodyPr>
          <a:lstStyle/>
          <a:p>
            <a:pPr marL="0" lvl="0" indent="0" algn="ctr" defTabSz="889000">
              <a:lnSpc>
                <a:spcPct val="90000"/>
              </a:lnSpc>
              <a:spcBef>
                <a:spcPct val="0"/>
              </a:spcBef>
              <a:spcAft>
                <a:spcPct val="35000"/>
              </a:spcAft>
              <a:buNone/>
            </a:pPr>
            <a:r>
              <a:rPr lang="en-US" sz="2000" b="1" kern="1200" dirty="0"/>
              <a:t>Athlete:</a:t>
            </a:r>
          </a:p>
          <a:p>
            <a:pPr marL="0" lvl="0" indent="0" algn="ctr" defTabSz="889000">
              <a:lnSpc>
                <a:spcPct val="90000"/>
              </a:lnSpc>
              <a:spcBef>
                <a:spcPct val="0"/>
              </a:spcBef>
              <a:spcAft>
                <a:spcPct val="35000"/>
              </a:spcAft>
              <a:buNone/>
            </a:pPr>
            <a:r>
              <a:rPr lang="en-US" sz="2000" b="1" kern="1200" dirty="0"/>
              <a:t>Earning a ticket can change an up-and-coming athlete's career: sponsorships</a:t>
            </a:r>
            <a:r>
              <a:rPr lang="en-US" sz="2000" b="1" dirty="0"/>
              <a:t> and</a:t>
            </a:r>
            <a:r>
              <a:rPr lang="en-US" sz="2000" b="1" kern="1200" dirty="0"/>
              <a:t> media attention </a:t>
            </a:r>
            <a:r>
              <a:rPr lang="en-US" sz="2000" b="1" dirty="0"/>
              <a:t>potentially translates into financial security</a:t>
            </a:r>
            <a:endParaRPr lang="en-US" sz="2000" kern="1200" dirty="0"/>
          </a:p>
        </p:txBody>
      </p:sp>
    </p:spTree>
    <p:extLst>
      <p:ext uri="{BB962C8B-B14F-4D97-AF65-F5344CB8AC3E}">
        <p14:creationId xmlns:p14="http://schemas.microsoft.com/office/powerpoint/2010/main" val="2032303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29444-FE90-213C-A4ED-12629157543A}"/>
              </a:ext>
            </a:extLst>
          </p:cNvPr>
          <p:cNvSpPr>
            <a:spLocks noGrp="1"/>
          </p:cNvSpPr>
          <p:nvPr>
            <p:ph type="title"/>
          </p:nvPr>
        </p:nvSpPr>
        <p:spPr>
          <a:xfrm>
            <a:off x="835025" y="4511040"/>
            <a:ext cx="3980381" cy="556371"/>
          </a:xfrm>
        </p:spPr>
        <p:txBody>
          <a:bodyPr vert="horz" lIns="91440" tIns="45720" rIns="91440" bIns="45720" rtlCol="0" anchor="t">
            <a:normAutofit fontScale="90000"/>
          </a:bodyPr>
          <a:lstStyle/>
          <a:p>
            <a:r>
              <a:rPr lang="en-US" sz="3700" b="1" kern="1200" dirty="0">
                <a:solidFill>
                  <a:schemeClr val="bg1"/>
                </a:solidFill>
                <a:latin typeface="Calibri" panose="020F0502020204030204" pitchFamily="34" charset="0"/>
                <a:ea typeface="Calibri" panose="020F0502020204030204" pitchFamily="34" charset="0"/>
                <a:cs typeface="Calibri" panose="020F0502020204030204" pitchFamily="34" charset="0"/>
              </a:rPr>
              <a:t>Golden Ticket Races</a:t>
            </a:r>
          </a:p>
        </p:txBody>
      </p:sp>
      <p:pic>
        <p:nvPicPr>
          <p:cNvPr id="7" name="Picture 6" descr="A group of people in a race&#10;&#10;AI-generated content may be incorrect.">
            <a:extLst>
              <a:ext uri="{FF2B5EF4-FFF2-40B4-BE49-F238E27FC236}">
                <a16:creationId xmlns:a16="http://schemas.microsoft.com/office/drawing/2014/main" id="{B12F7525-CAC4-5310-136A-94906C9ECD2E}"/>
              </a:ext>
            </a:extLst>
          </p:cNvPr>
          <p:cNvPicPr>
            <a:picLocks noChangeAspect="1"/>
          </p:cNvPicPr>
          <p:nvPr/>
        </p:nvPicPr>
        <p:blipFill>
          <a:blip r:embed="rId3">
            <a:extLst>
              <a:ext uri="{28A0092B-C50C-407E-A947-70E740481C1C}">
                <a14:useLocalDpi xmlns:a14="http://schemas.microsoft.com/office/drawing/2010/main" val="0"/>
              </a:ext>
            </a:extLst>
          </a:blip>
          <a:srcRect r="1" b="2339"/>
          <a:stretch>
            <a:fillRect/>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5" name="Content Placeholder 4">
            <a:extLst>
              <a:ext uri="{FF2B5EF4-FFF2-40B4-BE49-F238E27FC236}">
                <a16:creationId xmlns:a16="http://schemas.microsoft.com/office/drawing/2014/main" id="{571A50E9-030A-F83C-0FA9-3947196FA232}"/>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l="1775" r="1775"/>
          <a:stretch/>
        </p:blipFill>
        <p:spPr>
          <a:xfrm>
            <a:off x="4389120" y="-1"/>
            <a:ext cx="7802874" cy="3528994"/>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25" name="Group 24">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6" name="Freeform: Shape 25">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TextBox 7">
            <a:extLst>
              <a:ext uri="{FF2B5EF4-FFF2-40B4-BE49-F238E27FC236}">
                <a16:creationId xmlns:a16="http://schemas.microsoft.com/office/drawing/2014/main" id="{03060BC2-3B9E-A82B-551B-388BEB85CFD3}"/>
              </a:ext>
            </a:extLst>
          </p:cNvPr>
          <p:cNvSpPr txBox="1"/>
          <p:nvPr/>
        </p:nvSpPr>
        <p:spPr>
          <a:xfrm>
            <a:off x="5664201" y="4511040"/>
            <a:ext cx="5692774" cy="2011679"/>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b="1" dirty="0">
                <a:solidFill>
                  <a:schemeClr val="bg1">
                    <a:alpha val="80000"/>
                  </a:schemeClr>
                </a:solidFill>
              </a:rPr>
              <a:t>Unique GT Races: 16</a:t>
            </a:r>
            <a:r>
              <a:rPr lang="en-US" dirty="0">
                <a:solidFill>
                  <a:schemeClr val="bg1">
                    <a:alpha val="80000"/>
                  </a:schemeClr>
                </a:solidFill>
              </a:rPr>
              <a:t> | 2016-2025</a:t>
            </a:r>
          </a:p>
          <a:p>
            <a:pPr marL="742950" lvl="1" indent="-228600">
              <a:lnSpc>
                <a:spcPct val="90000"/>
              </a:lnSpc>
              <a:spcAft>
                <a:spcPts val="600"/>
              </a:spcAft>
              <a:buFont typeface="Arial" panose="020B0604020202020204" pitchFamily="34" charset="0"/>
              <a:buChar char="•"/>
            </a:pPr>
            <a:r>
              <a:rPr lang="en-US" dirty="0">
                <a:solidFill>
                  <a:schemeClr val="bg1">
                    <a:alpha val="80000"/>
                  </a:schemeClr>
                </a:solidFill>
              </a:rPr>
              <a:t>5-7 per year</a:t>
            </a:r>
          </a:p>
          <a:p>
            <a:pPr marL="285750" indent="-228600">
              <a:lnSpc>
                <a:spcPct val="90000"/>
              </a:lnSpc>
              <a:spcAft>
                <a:spcPts val="600"/>
              </a:spcAft>
              <a:buFont typeface="Arial" panose="020B0604020202020204" pitchFamily="34" charset="0"/>
              <a:buChar char="•"/>
            </a:pPr>
            <a:r>
              <a:rPr lang="en-US" b="1" dirty="0">
                <a:solidFill>
                  <a:schemeClr val="bg1">
                    <a:alpha val="80000"/>
                  </a:schemeClr>
                </a:solidFill>
              </a:rPr>
              <a:t>Distance Range: 50 - 108 miles</a:t>
            </a:r>
          </a:p>
          <a:p>
            <a:pPr marL="285750" indent="-228600">
              <a:lnSpc>
                <a:spcPct val="90000"/>
              </a:lnSpc>
              <a:spcAft>
                <a:spcPts val="600"/>
              </a:spcAft>
              <a:buFont typeface="Arial" panose="020B0604020202020204" pitchFamily="34" charset="0"/>
              <a:buChar char="•"/>
            </a:pPr>
            <a:r>
              <a:rPr lang="en-US" b="1" dirty="0">
                <a:solidFill>
                  <a:schemeClr val="bg1">
                    <a:alpha val="80000"/>
                  </a:schemeClr>
                </a:solidFill>
              </a:rPr>
              <a:t>Elevation Gain: </a:t>
            </a:r>
            <a:r>
              <a:rPr lang="en-US" dirty="0">
                <a:solidFill>
                  <a:schemeClr val="bg1">
                    <a:alpha val="80000"/>
                  </a:schemeClr>
                </a:solidFill>
              </a:rPr>
              <a:t>Highly variable</a:t>
            </a:r>
          </a:p>
          <a:p>
            <a:pPr marL="742950" lvl="1" indent="-228600">
              <a:lnSpc>
                <a:spcPct val="90000"/>
              </a:lnSpc>
              <a:spcAft>
                <a:spcPts val="600"/>
              </a:spcAft>
              <a:buFont typeface="Arial" panose="020B0604020202020204" pitchFamily="34" charset="0"/>
              <a:buChar char="•"/>
            </a:pPr>
            <a:r>
              <a:rPr lang="en-US" dirty="0">
                <a:solidFill>
                  <a:schemeClr val="bg1">
                    <a:alpha val="80000"/>
                  </a:schemeClr>
                </a:solidFill>
              </a:rPr>
              <a:t> </a:t>
            </a:r>
            <a:r>
              <a:rPr lang="en-US" b="1" dirty="0">
                <a:solidFill>
                  <a:schemeClr val="bg1">
                    <a:alpha val="80000"/>
                  </a:schemeClr>
                </a:solidFill>
              </a:rPr>
              <a:t>4,501ft (Black Canyon) </a:t>
            </a:r>
            <a:r>
              <a:rPr lang="en-US" dirty="0">
                <a:solidFill>
                  <a:schemeClr val="bg1">
                    <a:alpha val="80000"/>
                  </a:schemeClr>
                </a:solidFill>
              </a:rPr>
              <a:t>to </a:t>
            </a:r>
            <a:r>
              <a:rPr lang="en-US" b="1" dirty="0">
                <a:solidFill>
                  <a:schemeClr val="bg1">
                    <a:alpha val="80000"/>
                  </a:schemeClr>
                </a:solidFill>
              </a:rPr>
              <a:t>32,155ft (UTMB)</a:t>
            </a:r>
          </a:p>
          <a:p>
            <a:pPr marL="285750" indent="-228600">
              <a:lnSpc>
                <a:spcPct val="90000"/>
              </a:lnSpc>
              <a:spcAft>
                <a:spcPts val="600"/>
              </a:spcAft>
              <a:buFont typeface="Arial" panose="020B0604020202020204" pitchFamily="34" charset="0"/>
              <a:buChar char="•"/>
            </a:pPr>
            <a:r>
              <a:rPr lang="en-US" b="1" dirty="0">
                <a:solidFill>
                  <a:schemeClr val="bg1">
                    <a:alpha val="80000"/>
                  </a:schemeClr>
                </a:solidFill>
              </a:rPr>
              <a:t>Altitude Exposure ( &gt;6000ft ): </a:t>
            </a:r>
            <a:r>
              <a:rPr lang="en-US" dirty="0">
                <a:solidFill>
                  <a:schemeClr val="bg1">
                    <a:alpha val="80000"/>
                  </a:schemeClr>
                </a:solidFill>
              </a:rPr>
              <a:t>UTMB (</a:t>
            </a:r>
            <a:r>
              <a:rPr lang="en-US" b="1" dirty="0">
                <a:solidFill>
                  <a:schemeClr val="bg1">
                    <a:alpha val="80000"/>
                  </a:schemeClr>
                </a:solidFill>
              </a:rPr>
              <a:t>37mi</a:t>
            </a:r>
            <a:r>
              <a:rPr lang="en-US" dirty="0">
                <a:solidFill>
                  <a:schemeClr val="bg1">
                    <a:alpha val="80000"/>
                  </a:schemeClr>
                </a:solidFill>
              </a:rPr>
              <a:t>), Western States (</a:t>
            </a:r>
            <a:r>
              <a:rPr lang="en-US" b="1" dirty="0">
                <a:solidFill>
                  <a:schemeClr val="bg1">
                    <a:alpha val="80000"/>
                  </a:schemeClr>
                </a:solidFill>
              </a:rPr>
              <a:t>31mi</a:t>
            </a:r>
            <a:r>
              <a:rPr lang="en-US" dirty="0">
                <a:solidFill>
                  <a:schemeClr val="bg1">
                    <a:alpha val="80000"/>
                  </a:schemeClr>
                </a:solidFill>
              </a:rPr>
              <a:t>), CCC (</a:t>
            </a:r>
            <a:r>
              <a:rPr lang="en-US" b="1" dirty="0">
                <a:solidFill>
                  <a:schemeClr val="bg1">
                    <a:alpha val="80000"/>
                  </a:schemeClr>
                </a:solidFill>
              </a:rPr>
              <a:t>24mi</a:t>
            </a:r>
            <a:r>
              <a:rPr lang="en-US" dirty="0">
                <a:solidFill>
                  <a:schemeClr val="bg1">
                    <a:alpha val="80000"/>
                  </a:schemeClr>
                </a:solidFill>
              </a:rPr>
              <a:t>)</a:t>
            </a:r>
          </a:p>
        </p:txBody>
      </p:sp>
      <p:pic>
        <p:nvPicPr>
          <p:cNvPr id="17" name="Picture 16" descr="A large ticket with a couple of people holding it&#10;&#10;AI-generated content may be incorrect.">
            <a:extLst>
              <a:ext uri="{FF2B5EF4-FFF2-40B4-BE49-F238E27FC236}">
                <a16:creationId xmlns:a16="http://schemas.microsoft.com/office/drawing/2014/main" id="{FD634793-C0CA-A7CA-9249-3AF0DA88EF51}"/>
              </a:ext>
            </a:extLst>
          </p:cNvPr>
          <p:cNvPicPr>
            <a:picLocks noChangeAspect="1"/>
          </p:cNvPicPr>
          <p:nvPr/>
        </p:nvPicPr>
        <p:blipFill>
          <a:blip r:embed="rId6">
            <a:extLst>
              <a:ext uri="{28A0092B-C50C-407E-A947-70E740481C1C}">
                <a14:useLocalDpi xmlns:a14="http://schemas.microsoft.com/office/drawing/2010/main" val="0"/>
              </a:ext>
            </a:extLst>
          </a:blip>
          <a:srcRect t="7779" b="10238"/>
          <a:stretch>
            <a:fillRect/>
          </a:stretch>
        </p:blipFill>
        <p:spPr>
          <a:xfrm>
            <a:off x="1274959" y="5067411"/>
            <a:ext cx="2728553" cy="1512488"/>
          </a:xfrm>
          <a:prstGeom prst="rect">
            <a:avLst/>
          </a:prstGeom>
        </p:spPr>
      </p:pic>
    </p:spTree>
    <p:extLst>
      <p:ext uri="{BB962C8B-B14F-4D97-AF65-F5344CB8AC3E}">
        <p14:creationId xmlns:p14="http://schemas.microsoft.com/office/powerpoint/2010/main" val="533909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5CC5C26-6C40-CEF0-1295-78AC115246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1729" y="101600"/>
            <a:ext cx="10152252" cy="664464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540C7C1-9833-DE90-163B-4A150A00F1D5}"/>
              </a:ext>
            </a:extLst>
          </p:cNvPr>
          <p:cNvSpPr txBox="1"/>
          <p:nvPr/>
        </p:nvSpPr>
        <p:spPr>
          <a:xfrm>
            <a:off x="127636" y="100744"/>
            <a:ext cx="1656457" cy="2123658"/>
          </a:xfrm>
          <a:prstGeom prst="rect">
            <a:avLst/>
          </a:prstGeom>
          <a:solidFill>
            <a:schemeClr val="bg1">
              <a:lumMod val="50000"/>
            </a:schemeClr>
          </a:solidFill>
        </p:spPr>
        <p:txBody>
          <a:bodyPr wrap="square" rtlCol="0">
            <a:spAutoFit/>
          </a:bodyPr>
          <a:lstStyle/>
          <a:p>
            <a:pPr algn="ctr"/>
            <a:r>
              <a:rPr lang="en-US" sz="1600" dirty="0">
                <a:solidFill>
                  <a:schemeClr val="bg1"/>
                </a:solidFill>
              </a:rPr>
              <a:t>Western States</a:t>
            </a:r>
          </a:p>
          <a:p>
            <a:pPr algn="ctr"/>
            <a:r>
              <a:rPr lang="en-US" sz="1600" dirty="0">
                <a:solidFill>
                  <a:schemeClr val="bg1"/>
                </a:solidFill>
              </a:rPr>
              <a:t>Reference</a:t>
            </a:r>
          </a:p>
          <a:p>
            <a:pPr algn="ctr"/>
            <a:endParaRPr lang="en-US" sz="1600" dirty="0">
              <a:solidFill>
                <a:schemeClr val="bg1"/>
              </a:solidFill>
            </a:endParaRPr>
          </a:p>
          <a:p>
            <a:r>
              <a:rPr lang="en-US" sz="1400" dirty="0" err="1">
                <a:solidFill>
                  <a:schemeClr val="bg1"/>
                </a:solidFill>
              </a:rPr>
              <a:t>Dist</a:t>
            </a:r>
            <a:r>
              <a:rPr lang="en-US" sz="1400" dirty="0">
                <a:solidFill>
                  <a:schemeClr val="bg1"/>
                </a:solidFill>
              </a:rPr>
              <a:t>: 100.8 mi</a:t>
            </a:r>
          </a:p>
          <a:p>
            <a:r>
              <a:rPr lang="en-US" sz="1400" dirty="0">
                <a:solidFill>
                  <a:schemeClr val="bg1"/>
                </a:solidFill>
              </a:rPr>
              <a:t>Gain: 16075 ft</a:t>
            </a:r>
          </a:p>
          <a:p>
            <a:r>
              <a:rPr lang="en-US" sz="1400" dirty="0">
                <a:solidFill>
                  <a:schemeClr val="bg1"/>
                </a:solidFill>
              </a:rPr>
              <a:t>Loss: 20993 ft</a:t>
            </a:r>
          </a:p>
          <a:p>
            <a:r>
              <a:rPr lang="en-US" sz="1400" dirty="0">
                <a:solidFill>
                  <a:schemeClr val="bg1"/>
                </a:solidFill>
              </a:rPr>
              <a:t>Max: 8696</a:t>
            </a:r>
          </a:p>
          <a:p>
            <a:r>
              <a:rPr lang="en-US" sz="1400" dirty="0">
                <a:solidFill>
                  <a:schemeClr val="bg1"/>
                </a:solidFill>
              </a:rPr>
              <a:t>Min: 533</a:t>
            </a:r>
          </a:p>
          <a:p>
            <a:r>
              <a:rPr lang="en-US" sz="1400" dirty="0">
                <a:solidFill>
                  <a:schemeClr val="bg1"/>
                </a:solidFill>
              </a:rPr>
              <a:t>Alt Exp: 31.8 mi</a:t>
            </a:r>
            <a:endParaRPr lang="en-US" sz="1600" dirty="0">
              <a:solidFill>
                <a:schemeClr val="bg1"/>
              </a:solidFill>
            </a:endParaRPr>
          </a:p>
        </p:txBody>
      </p:sp>
      <p:sp>
        <p:nvSpPr>
          <p:cNvPr id="9" name="TextBox 8">
            <a:extLst>
              <a:ext uri="{FF2B5EF4-FFF2-40B4-BE49-F238E27FC236}">
                <a16:creationId xmlns:a16="http://schemas.microsoft.com/office/drawing/2014/main" id="{93166C61-4191-8486-150F-1FEA8515564F}"/>
              </a:ext>
            </a:extLst>
          </p:cNvPr>
          <p:cNvSpPr txBox="1"/>
          <p:nvPr/>
        </p:nvSpPr>
        <p:spPr>
          <a:xfrm>
            <a:off x="127636" y="2469813"/>
            <a:ext cx="1656457" cy="954107"/>
          </a:xfrm>
          <a:prstGeom prst="rect">
            <a:avLst/>
          </a:prstGeom>
          <a:solidFill>
            <a:schemeClr val="bg1">
              <a:lumMod val="50000"/>
            </a:schemeClr>
          </a:solidFill>
        </p:spPr>
        <p:txBody>
          <a:bodyPr wrap="square" rtlCol="0">
            <a:spAutoFit/>
          </a:bodyPr>
          <a:lstStyle/>
          <a:p>
            <a:r>
              <a:rPr lang="en-US" sz="1400" dirty="0">
                <a:solidFill>
                  <a:schemeClr val="bg1"/>
                </a:solidFill>
              </a:rPr>
              <a:t>The Canyons is held on a portion of the Western States course</a:t>
            </a:r>
          </a:p>
        </p:txBody>
      </p:sp>
    </p:spTree>
    <p:extLst>
      <p:ext uri="{BB962C8B-B14F-4D97-AF65-F5344CB8AC3E}">
        <p14:creationId xmlns:p14="http://schemas.microsoft.com/office/powerpoint/2010/main" val="2677523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ndscape with trees and a hill&#10;&#10;AI-generated content may be incorrect.">
            <a:extLst>
              <a:ext uri="{FF2B5EF4-FFF2-40B4-BE49-F238E27FC236}">
                <a16:creationId xmlns:a16="http://schemas.microsoft.com/office/drawing/2014/main" id="{87A78596-C3F8-A045-83B0-E1FD8F829C43}"/>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4A3109D-2DA8-6500-CD2C-86ABC8A7DBF5}"/>
              </a:ext>
            </a:extLst>
          </p:cNvPr>
          <p:cNvSpPr txBox="1"/>
          <p:nvPr/>
        </p:nvSpPr>
        <p:spPr>
          <a:xfrm>
            <a:off x="8021782" y="713797"/>
            <a:ext cx="3879273" cy="5355312"/>
          </a:xfrm>
          <a:prstGeom prst="rect">
            <a:avLst/>
          </a:prstGeom>
          <a:solidFill>
            <a:schemeClr val="bg1">
              <a:lumMod val="65000"/>
              <a:alpha val="58000"/>
            </a:schemeClr>
          </a:solidFill>
        </p:spPr>
        <p:txBody>
          <a:bodyPr wrap="square" rtlCol="0">
            <a:spAutoFit/>
          </a:bodyPr>
          <a:lstStyle/>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No clear performance advantage by GT race difficulty</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Finisher and DNF rates vary unpredictably</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Median placement remains consistent</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Finish times show no systematic pattern</a:t>
            </a: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Key Insight:</a:t>
            </a:r>
          </a:p>
          <a:p>
            <a:r>
              <a:rPr lang="en-US" b="1" dirty="0">
                <a:latin typeface="Calibri" panose="020F0502020204030204" pitchFamily="34" charset="0"/>
                <a:ea typeface="Calibri" panose="020F0502020204030204" pitchFamily="34" charset="0"/>
                <a:cs typeface="Calibri" panose="020F0502020204030204" pitchFamily="34" charset="0"/>
              </a:rPr>
              <a:t>Derived GT race difficulty (distance, elevation gain/loss, altitude exposure) does not predict Western States success. Performances are similar across all levels.</a:t>
            </a:r>
          </a:p>
          <a:p>
            <a:endParaRPr lang="en-US" b="1" dirty="0">
              <a:solidFill>
                <a:schemeClr val="bg1"/>
              </a:solidFill>
            </a:endParaRPr>
          </a:p>
        </p:txBody>
      </p:sp>
      <p:pic>
        <p:nvPicPr>
          <p:cNvPr id="4" name="Picture 3">
            <a:extLst>
              <a:ext uri="{FF2B5EF4-FFF2-40B4-BE49-F238E27FC236}">
                <a16:creationId xmlns:a16="http://schemas.microsoft.com/office/drawing/2014/main" id="{30EDA2C6-B990-F87E-9A62-E4FBE6F950E1}"/>
              </a:ext>
            </a:extLst>
          </p:cNvPr>
          <p:cNvPicPr>
            <a:picLocks noChangeAspect="1"/>
          </p:cNvPicPr>
          <p:nvPr/>
        </p:nvPicPr>
        <p:blipFill>
          <a:blip r:embed="rId4"/>
          <a:stretch>
            <a:fillRect/>
          </a:stretch>
        </p:blipFill>
        <p:spPr>
          <a:xfrm>
            <a:off x="161470" y="713798"/>
            <a:ext cx="7513378" cy="5355312"/>
          </a:xfrm>
          <a:prstGeom prst="rect">
            <a:avLst/>
          </a:prstGeom>
        </p:spPr>
      </p:pic>
    </p:spTree>
    <p:extLst>
      <p:ext uri="{BB962C8B-B14F-4D97-AF65-F5344CB8AC3E}">
        <p14:creationId xmlns:p14="http://schemas.microsoft.com/office/powerpoint/2010/main" val="2175658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D1B5A7A9-844F-449B-9F0B-ADA823A9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5859797" cy="3346705"/>
          </a:xfrm>
          <a:custGeom>
            <a:avLst/>
            <a:gdLst>
              <a:gd name="connsiteX0" fmla="*/ 0 w 5859797"/>
              <a:gd name="connsiteY0" fmla="*/ 0 h 3346705"/>
              <a:gd name="connsiteX1" fmla="*/ 5859797 w 5859797"/>
              <a:gd name="connsiteY1" fmla="*/ 0 h 3346705"/>
              <a:gd name="connsiteX2" fmla="*/ 4309834 w 5859797"/>
              <a:gd name="connsiteY2" fmla="*/ 3346705 h 3346705"/>
              <a:gd name="connsiteX3" fmla="*/ 4304257 w 5859797"/>
              <a:gd name="connsiteY3" fmla="*/ 3346705 h 3346705"/>
              <a:gd name="connsiteX4" fmla="*/ 3238029 w 5859797"/>
              <a:gd name="connsiteY4" fmla="*/ 3346705 h 3346705"/>
              <a:gd name="connsiteX5" fmla="*/ 0 w 5859797"/>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9797" h="3346705">
                <a:moveTo>
                  <a:pt x="0" y="0"/>
                </a:moveTo>
                <a:lnTo>
                  <a:pt x="5859797" y="0"/>
                </a:lnTo>
                <a:lnTo>
                  <a:pt x="4309834" y="3346705"/>
                </a:lnTo>
                <a:lnTo>
                  <a:pt x="4304257" y="3346705"/>
                </a:lnTo>
                <a:lnTo>
                  <a:pt x="323802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26EF3366-D369-4699-9224-92DF2A6BD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3433" y="244"/>
            <a:ext cx="5451847" cy="3346705"/>
          </a:xfrm>
          <a:custGeom>
            <a:avLst/>
            <a:gdLst>
              <a:gd name="connsiteX0" fmla="*/ 1549963 w 5451847"/>
              <a:gd name="connsiteY0" fmla="*/ 0 h 3346705"/>
              <a:gd name="connsiteX1" fmla="*/ 1555540 w 5451847"/>
              <a:gd name="connsiteY1" fmla="*/ 0 h 3346705"/>
              <a:gd name="connsiteX2" fmla="*/ 2621768 w 5451847"/>
              <a:gd name="connsiteY2" fmla="*/ 0 h 3346705"/>
              <a:gd name="connsiteX3" fmla="*/ 4832507 w 5451847"/>
              <a:gd name="connsiteY3" fmla="*/ 0 h 3346705"/>
              <a:gd name="connsiteX4" fmla="*/ 3282657 w 5451847"/>
              <a:gd name="connsiteY4" fmla="*/ 3346461 h 3346705"/>
              <a:gd name="connsiteX5" fmla="*/ 5451847 w 5451847"/>
              <a:gd name="connsiteY5" fmla="*/ 3346461 h 3346705"/>
              <a:gd name="connsiteX6" fmla="*/ 5451847 w 5451847"/>
              <a:gd name="connsiteY6" fmla="*/ 3346705 h 3346705"/>
              <a:gd name="connsiteX7" fmla="*/ 0 w 5451847"/>
              <a:gd name="connsiteY7"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1847" h="3346705">
                <a:moveTo>
                  <a:pt x="1549963" y="0"/>
                </a:moveTo>
                <a:lnTo>
                  <a:pt x="1555540" y="0"/>
                </a:lnTo>
                <a:lnTo>
                  <a:pt x="2621768" y="0"/>
                </a:lnTo>
                <a:lnTo>
                  <a:pt x="4832507" y="0"/>
                </a:lnTo>
                <a:lnTo>
                  <a:pt x="3282657" y="3346461"/>
                </a:lnTo>
                <a:lnTo>
                  <a:pt x="5451847" y="3346461"/>
                </a:lnTo>
                <a:lnTo>
                  <a:pt x="54518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1BC0FF49-4C2C-401A-A538-A520CA00E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7349" y="0"/>
            <a:ext cx="4224651" cy="3346705"/>
          </a:xfrm>
          <a:custGeom>
            <a:avLst/>
            <a:gdLst>
              <a:gd name="connsiteX0" fmla="*/ 1549963 w 4224651"/>
              <a:gd name="connsiteY0" fmla="*/ 0 h 3346705"/>
              <a:gd name="connsiteX1" fmla="*/ 1555540 w 4224651"/>
              <a:gd name="connsiteY1" fmla="*/ 0 h 3346705"/>
              <a:gd name="connsiteX2" fmla="*/ 2621768 w 4224651"/>
              <a:gd name="connsiteY2" fmla="*/ 0 h 3346705"/>
              <a:gd name="connsiteX3" fmla="*/ 4224651 w 4224651"/>
              <a:gd name="connsiteY3" fmla="*/ 0 h 3346705"/>
              <a:gd name="connsiteX4" fmla="*/ 4224651 w 4224651"/>
              <a:gd name="connsiteY4" fmla="*/ 3346705 h 3346705"/>
              <a:gd name="connsiteX5" fmla="*/ 0 w 422465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651" h="3346705">
                <a:moveTo>
                  <a:pt x="1549963" y="0"/>
                </a:moveTo>
                <a:lnTo>
                  <a:pt x="1555540" y="0"/>
                </a:lnTo>
                <a:lnTo>
                  <a:pt x="2621768" y="0"/>
                </a:lnTo>
                <a:lnTo>
                  <a:pt x="4224651" y="0"/>
                </a:lnTo>
                <a:lnTo>
                  <a:pt x="4224651"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79205F4-89F3-4686-B966-BBF5CC99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1296"/>
            <a:ext cx="7698564" cy="3346705"/>
          </a:xfrm>
          <a:custGeom>
            <a:avLst/>
            <a:gdLst>
              <a:gd name="connsiteX0" fmla="*/ 0 w 7698564"/>
              <a:gd name="connsiteY0" fmla="*/ 0 h 3346705"/>
              <a:gd name="connsiteX1" fmla="*/ 7698564 w 7698564"/>
              <a:gd name="connsiteY1" fmla="*/ 0 h 3346705"/>
              <a:gd name="connsiteX2" fmla="*/ 6148601 w 7698564"/>
              <a:gd name="connsiteY2" fmla="*/ 3346705 h 3346705"/>
              <a:gd name="connsiteX3" fmla="*/ 6143024 w 7698564"/>
              <a:gd name="connsiteY3" fmla="*/ 3346705 h 3346705"/>
              <a:gd name="connsiteX4" fmla="*/ 5076796 w 7698564"/>
              <a:gd name="connsiteY4" fmla="*/ 3346705 h 3346705"/>
              <a:gd name="connsiteX5" fmla="*/ 1246924 w 7698564"/>
              <a:gd name="connsiteY5" fmla="*/ 3346705 h 3346705"/>
              <a:gd name="connsiteX6" fmla="*/ 1246924 w 7698564"/>
              <a:gd name="connsiteY6" fmla="*/ 3346226 h 3346705"/>
              <a:gd name="connsiteX7" fmla="*/ 0 w 7698564"/>
              <a:gd name="connsiteY7" fmla="*/ 3346226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00DBC40C-EA02-4A4D-8449-A1FC9968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090" y="3511296"/>
            <a:ext cx="5841911" cy="3346705"/>
          </a:xfrm>
          <a:custGeom>
            <a:avLst/>
            <a:gdLst>
              <a:gd name="connsiteX0" fmla="*/ 1549963 w 5841911"/>
              <a:gd name="connsiteY0" fmla="*/ 0 h 3346705"/>
              <a:gd name="connsiteX1" fmla="*/ 1555540 w 5841911"/>
              <a:gd name="connsiteY1" fmla="*/ 0 h 3346705"/>
              <a:gd name="connsiteX2" fmla="*/ 2621768 w 5841911"/>
              <a:gd name="connsiteY2" fmla="*/ 0 h 3346705"/>
              <a:gd name="connsiteX3" fmla="*/ 5841911 w 5841911"/>
              <a:gd name="connsiteY3" fmla="*/ 0 h 3346705"/>
              <a:gd name="connsiteX4" fmla="*/ 5841911 w 5841911"/>
              <a:gd name="connsiteY4" fmla="*/ 3346705 h 3346705"/>
              <a:gd name="connsiteX5" fmla="*/ 0 w 584191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1911" h="3346705">
                <a:moveTo>
                  <a:pt x="1549963" y="0"/>
                </a:moveTo>
                <a:lnTo>
                  <a:pt x="1555540" y="0"/>
                </a:lnTo>
                <a:lnTo>
                  <a:pt x="2621768" y="0"/>
                </a:lnTo>
                <a:lnTo>
                  <a:pt x="5841911" y="0"/>
                </a:lnTo>
                <a:lnTo>
                  <a:pt x="5841911"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Picture 33" descr="A group of people on a mountain&#10;&#10;AI-generated content may be incorrect.">
            <a:extLst>
              <a:ext uri="{FF2B5EF4-FFF2-40B4-BE49-F238E27FC236}">
                <a16:creationId xmlns:a16="http://schemas.microsoft.com/office/drawing/2014/main" id="{8B956C7B-3203-22B1-F155-3B45F2EDB7F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8415" y="0"/>
            <a:ext cx="12192000" cy="6857756"/>
          </a:xfrm>
          <a:prstGeom prst="rect">
            <a:avLst/>
          </a:prstGeom>
        </p:spPr>
      </p:pic>
      <p:pic>
        <p:nvPicPr>
          <p:cNvPr id="26" name="Picture 25">
            <a:extLst>
              <a:ext uri="{FF2B5EF4-FFF2-40B4-BE49-F238E27FC236}">
                <a16:creationId xmlns:a16="http://schemas.microsoft.com/office/drawing/2014/main" id="{970F2A81-0CF2-75ED-AA1B-FDE39EF4030C}"/>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p:blipFill>
        <p:spPr>
          <a:xfrm>
            <a:off x="6375736" y="3518319"/>
            <a:ext cx="5451846" cy="2997465"/>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7FF778CA-F984-E14E-85F9-064B57B9A47D}"/>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p:blipFill>
        <p:spPr>
          <a:xfrm>
            <a:off x="6350090" y="341973"/>
            <a:ext cx="5477492" cy="3004732"/>
          </a:xfrm>
          <a:prstGeom prst="rect">
            <a:avLst/>
          </a:prstGeom>
          <a:ln>
            <a:noFill/>
          </a:ln>
          <a:effectLst>
            <a:outerShdw blurRad="292100" dist="139700" dir="2700000" algn="tl" rotWithShape="0">
              <a:srgbClr val="333333">
                <a:alpha val="65000"/>
              </a:srgbClr>
            </a:outerShdw>
          </a:effectLst>
        </p:spPr>
      </p:pic>
      <p:sp>
        <p:nvSpPr>
          <p:cNvPr id="41" name="TextBox 40">
            <a:extLst>
              <a:ext uri="{FF2B5EF4-FFF2-40B4-BE49-F238E27FC236}">
                <a16:creationId xmlns:a16="http://schemas.microsoft.com/office/drawing/2014/main" id="{FBC1135C-64F4-66AB-18CB-2A16A3488D76}"/>
              </a:ext>
            </a:extLst>
          </p:cNvPr>
          <p:cNvSpPr txBox="1"/>
          <p:nvPr/>
        </p:nvSpPr>
        <p:spPr>
          <a:xfrm>
            <a:off x="119543" y="177382"/>
            <a:ext cx="8969293" cy="646331"/>
          </a:xfrm>
          <a:prstGeom prst="rect">
            <a:avLst/>
          </a:prstGeom>
          <a:noFill/>
        </p:spPr>
        <p:txBody>
          <a:bodyPr wrap="square" rtlCol="0">
            <a:spAutoFit/>
          </a:bodyP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Performance Trends by Year</a:t>
            </a:r>
          </a:p>
        </p:txBody>
      </p:sp>
      <p:sp>
        <p:nvSpPr>
          <p:cNvPr id="48" name="TextBox 47">
            <a:extLst>
              <a:ext uri="{FF2B5EF4-FFF2-40B4-BE49-F238E27FC236}">
                <a16:creationId xmlns:a16="http://schemas.microsoft.com/office/drawing/2014/main" id="{E3E39A0F-F965-1A60-542C-D3E4555DB5D6}"/>
              </a:ext>
            </a:extLst>
          </p:cNvPr>
          <p:cNvSpPr txBox="1"/>
          <p:nvPr/>
        </p:nvSpPr>
        <p:spPr>
          <a:xfrm>
            <a:off x="419100" y="1295400"/>
            <a:ext cx="5029200" cy="1754326"/>
          </a:xfrm>
          <a:prstGeom prst="rect">
            <a:avLst/>
          </a:prstGeom>
          <a:solidFill>
            <a:schemeClr val="bg1">
              <a:lumMod val="65000"/>
              <a:alpha val="90000"/>
            </a:schemeClr>
          </a:solidFill>
        </p:spPr>
        <p:txBody>
          <a:bodyPr wrap="square" rtlCol="0">
            <a:spAutoFit/>
          </a:bodyPr>
          <a:lstStyle/>
          <a:p>
            <a:r>
              <a:rPr lang="en-US" b="1" dirty="0">
                <a:solidFill>
                  <a:schemeClr val="bg1"/>
                </a:solidFill>
              </a:rPr>
              <a:t>Median WS Gender Rank</a:t>
            </a:r>
          </a:p>
          <a:p>
            <a:pPr marL="285750" indent="-285750">
              <a:buFont typeface="Arial" panose="020B0604020202020204" pitchFamily="34" charset="0"/>
              <a:buChar char="•"/>
            </a:pPr>
            <a:r>
              <a:rPr lang="en-US" b="1" dirty="0">
                <a:solidFill>
                  <a:schemeClr val="bg1"/>
                </a:solidFill>
              </a:rPr>
              <a:t>Male: </a:t>
            </a:r>
            <a:r>
              <a:rPr lang="en-US" dirty="0">
                <a:solidFill>
                  <a:schemeClr val="bg1"/>
                </a:solidFill>
              </a:rPr>
              <a:t>overall improved consistency especially 2022-2025 with reliably strong finishes around top-10</a:t>
            </a:r>
          </a:p>
          <a:p>
            <a:pPr marL="285750" indent="-285750">
              <a:buFont typeface="Arial" panose="020B0604020202020204" pitchFamily="34" charset="0"/>
              <a:buChar char="•"/>
            </a:pPr>
            <a:r>
              <a:rPr lang="en-US" b="1" dirty="0">
                <a:solidFill>
                  <a:schemeClr val="bg1"/>
                </a:solidFill>
              </a:rPr>
              <a:t>Female: </a:t>
            </a:r>
            <a:r>
              <a:rPr lang="en-US" dirty="0">
                <a:solidFill>
                  <a:schemeClr val="bg1"/>
                </a:solidFill>
              </a:rPr>
              <a:t>remain consistent, hovering around top-10.</a:t>
            </a:r>
          </a:p>
        </p:txBody>
      </p:sp>
      <p:sp>
        <p:nvSpPr>
          <p:cNvPr id="49" name="TextBox 48">
            <a:extLst>
              <a:ext uri="{FF2B5EF4-FFF2-40B4-BE49-F238E27FC236}">
                <a16:creationId xmlns:a16="http://schemas.microsoft.com/office/drawing/2014/main" id="{022F5642-6FBE-8D78-9A4D-B899A5AC4635}"/>
              </a:ext>
            </a:extLst>
          </p:cNvPr>
          <p:cNvSpPr txBox="1"/>
          <p:nvPr/>
        </p:nvSpPr>
        <p:spPr>
          <a:xfrm>
            <a:off x="419100" y="3892942"/>
            <a:ext cx="5029200" cy="2308324"/>
          </a:xfrm>
          <a:prstGeom prst="rect">
            <a:avLst/>
          </a:prstGeom>
          <a:solidFill>
            <a:schemeClr val="bg1">
              <a:lumMod val="65000"/>
              <a:alpha val="90000"/>
            </a:schemeClr>
          </a:solidFill>
        </p:spPr>
        <p:txBody>
          <a:bodyPr wrap="square" rtlCol="0">
            <a:spAutoFit/>
          </a:bodyPr>
          <a:lstStyle/>
          <a:p>
            <a:r>
              <a:rPr lang="en-US" b="1" dirty="0">
                <a:solidFill>
                  <a:schemeClr val="bg1"/>
                </a:solidFill>
              </a:rPr>
              <a:t>Median WS  Finish Time</a:t>
            </a:r>
          </a:p>
          <a:p>
            <a:pPr marL="285750" indent="-285750">
              <a:buFont typeface="Arial" panose="020B0604020202020204" pitchFamily="34" charset="0"/>
              <a:buChar char="•"/>
            </a:pPr>
            <a:r>
              <a:rPr lang="en-US" b="1" dirty="0">
                <a:solidFill>
                  <a:schemeClr val="bg1"/>
                </a:solidFill>
              </a:rPr>
              <a:t>Male: </a:t>
            </a:r>
            <a:r>
              <a:rPr lang="en-US" dirty="0">
                <a:solidFill>
                  <a:schemeClr val="bg1"/>
                </a:solidFill>
              </a:rPr>
              <a:t>general range 16:30h - 18:00h</a:t>
            </a:r>
          </a:p>
          <a:p>
            <a:pPr marL="742950" lvl="1" indent="-285750">
              <a:buFont typeface="Arial" panose="020B0604020202020204" pitchFamily="34" charset="0"/>
              <a:buChar char="•"/>
            </a:pPr>
            <a:r>
              <a:rPr lang="en-US" dirty="0">
                <a:solidFill>
                  <a:schemeClr val="bg1"/>
                </a:solidFill>
              </a:rPr>
              <a:t>Downward trend after 2021, dropping below 15:30h</a:t>
            </a:r>
          </a:p>
          <a:p>
            <a:pPr marL="285750" indent="-285750">
              <a:buFont typeface="Arial" panose="020B0604020202020204" pitchFamily="34" charset="0"/>
              <a:buChar char="•"/>
            </a:pPr>
            <a:r>
              <a:rPr lang="en-US" b="1" dirty="0">
                <a:solidFill>
                  <a:schemeClr val="bg1"/>
                </a:solidFill>
              </a:rPr>
              <a:t>Female: </a:t>
            </a:r>
            <a:r>
              <a:rPr lang="en-US" dirty="0">
                <a:solidFill>
                  <a:schemeClr val="bg1"/>
                </a:solidFill>
              </a:rPr>
              <a:t>prior to 2022, range of 20:20h – 20:45h</a:t>
            </a:r>
          </a:p>
          <a:p>
            <a:pPr marL="742950" lvl="1" indent="-285750">
              <a:buFont typeface="Arial" panose="020B0604020202020204" pitchFamily="34" charset="0"/>
              <a:buChar char="•"/>
            </a:pPr>
            <a:r>
              <a:rPr lang="en-US" dirty="0">
                <a:solidFill>
                  <a:schemeClr val="bg1"/>
                </a:solidFill>
              </a:rPr>
              <a:t>Marked downward trend after 2021, dropping under 18h in 2025</a:t>
            </a:r>
          </a:p>
        </p:txBody>
      </p:sp>
    </p:spTree>
    <p:extLst>
      <p:ext uri="{BB962C8B-B14F-4D97-AF65-F5344CB8AC3E}">
        <p14:creationId xmlns:p14="http://schemas.microsoft.com/office/powerpoint/2010/main" val="234044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running on a trail&#10;&#10;AI-generated content may be incorrect.">
            <a:extLst>
              <a:ext uri="{FF2B5EF4-FFF2-40B4-BE49-F238E27FC236}">
                <a16:creationId xmlns:a16="http://schemas.microsoft.com/office/drawing/2014/main" id="{EC407429-F7B5-ABA5-7602-B7F830019624}"/>
              </a:ext>
            </a:extLst>
          </p:cNvPr>
          <p:cNvPicPr>
            <a:picLocks noGrp="1" noChangeAspect="1"/>
          </p:cNvPicPr>
          <p:nvPr>
            <p:ph idx="4294967295"/>
          </p:nvPr>
        </p:nvPicPr>
        <p:blipFill>
          <a:blip r:embed="rId3">
            <a:alphaModFix amt="83000"/>
            <a:extLst>
              <a:ext uri="{28A0092B-C50C-407E-A947-70E740481C1C}">
                <a14:useLocalDpi xmlns:a14="http://schemas.microsoft.com/office/drawing/2010/main" val="0"/>
              </a:ext>
            </a:extLst>
          </a:blip>
          <a:srcRect t="14208" b="1222"/>
          <a:stretch>
            <a:fillRect/>
          </a:stretch>
        </p:blipFill>
        <p:spPr>
          <a:xfrm>
            <a:off x="0" y="0"/>
            <a:ext cx="12192000" cy="6856412"/>
          </a:xfrm>
          <a:prstGeom prst="rect">
            <a:avLst/>
          </a:prstGeom>
        </p:spPr>
      </p:pic>
      <p:sp>
        <p:nvSpPr>
          <p:cNvPr id="7" name="TextBox 6">
            <a:extLst>
              <a:ext uri="{FF2B5EF4-FFF2-40B4-BE49-F238E27FC236}">
                <a16:creationId xmlns:a16="http://schemas.microsoft.com/office/drawing/2014/main" id="{4CD19C94-C040-37A5-BB06-8C59B4B15903}"/>
              </a:ext>
            </a:extLst>
          </p:cNvPr>
          <p:cNvSpPr txBox="1"/>
          <p:nvPr/>
        </p:nvSpPr>
        <p:spPr>
          <a:xfrm>
            <a:off x="1638300" y="307671"/>
            <a:ext cx="8915400" cy="646331"/>
          </a:xfrm>
          <a:prstGeom prst="rect">
            <a:avLst/>
          </a:prstGeom>
          <a:noFill/>
        </p:spPr>
        <p:txBody>
          <a:bodyPr wrap="square" rtlCol="0">
            <a:spAutoFit/>
          </a:bodyP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TRENDS: Domestic vs. International Athletes</a:t>
            </a:r>
          </a:p>
        </p:txBody>
      </p:sp>
      <p:sp>
        <p:nvSpPr>
          <p:cNvPr id="11" name="TextBox 10">
            <a:extLst>
              <a:ext uri="{FF2B5EF4-FFF2-40B4-BE49-F238E27FC236}">
                <a16:creationId xmlns:a16="http://schemas.microsoft.com/office/drawing/2014/main" id="{CFFFE633-0EF8-9C7C-FF27-E85CB820110E}"/>
              </a:ext>
            </a:extLst>
          </p:cNvPr>
          <p:cNvSpPr txBox="1"/>
          <p:nvPr/>
        </p:nvSpPr>
        <p:spPr>
          <a:xfrm>
            <a:off x="5910263" y="1260085"/>
            <a:ext cx="6095999" cy="5139869"/>
          </a:xfrm>
          <a:prstGeom prst="rect">
            <a:avLst/>
          </a:prstGeom>
          <a:solidFill>
            <a:schemeClr val="bg1">
              <a:lumMod val="65000"/>
              <a:alpha val="56000"/>
            </a:schemeClr>
          </a:solidFill>
          <a:effectLst>
            <a:outerShdw blurRad="50800" dist="38100" dir="18900000" algn="bl" rotWithShape="0">
              <a:prstClr val="black">
                <a:alpha val="40000"/>
              </a:prstClr>
            </a:outerShdw>
          </a:effectLst>
        </p:spPr>
        <p:txBody>
          <a:bodyPr wrap="square" rtlCol="0">
            <a:spAutoFit/>
          </a:bodyPr>
          <a:lstStyle/>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Notable increase in international athletes with the introduction of international races to the GT circuit.</a:t>
            </a:r>
          </a:p>
          <a:p>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Finisher Rate:</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USA 82% vs International 84%</a:t>
            </a: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M - WS Median Time:</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Intl 16:22 * US 16:59</a:t>
            </a: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F - WS Median Time:</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Intl 19:36 * US 19:51</a:t>
            </a:r>
          </a:p>
          <a:p>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2022-2025</a:t>
            </a: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International Top-10 WS Finishers:</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15</a:t>
            </a: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From International GT Races:</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67%</a:t>
            </a:r>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Most Top-10 Intl:</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UTMB</a:t>
            </a:r>
          </a:p>
          <a:p>
            <a:endParaRPr lang="en-US" sz="2000" b="1" dirty="0">
              <a:solidFill>
                <a:schemeClr val="bg1"/>
              </a:solidFill>
            </a:endParaRPr>
          </a:p>
          <a:p>
            <a:endParaRPr lang="en-US" sz="2000" b="1" dirty="0">
              <a:solidFill>
                <a:schemeClr val="bg1"/>
              </a:solidFill>
            </a:endParaRPr>
          </a:p>
        </p:txBody>
      </p:sp>
      <p:pic>
        <p:nvPicPr>
          <p:cNvPr id="8" name="Picture 7" descr="gt_nationality_chart_clean.png">
            <a:extLst>
              <a:ext uri="{FF2B5EF4-FFF2-40B4-BE49-F238E27FC236}">
                <a16:creationId xmlns:a16="http://schemas.microsoft.com/office/drawing/2014/main" id="{60C6B21B-0A0D-ED06-48A3-421FB3D0B863}"/>
              </a:ext>
            </a:extLst>
          </p:cNvPr>
          <p:cNvPicPr>
            <a:picLocks noChangeAspect="1"/>
          </p:cNvPicPr>
          <p:nvPr/>
        </p:nvPicPr>
        <p:blipFill>
          <a:blip r:embed="rId4"/>
          <a:stretch>
            <a:fillRect/>
          </a:stretch>
        </p:blipFill>
        <p:spPr>
          <a:xfrm>
            <a:off x="285750" y="1260085"/>
            <a:ext cx="5438775" cy="51398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1594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16561</TotalTime>
  <Words>3919</Words>
  <Application>Microsoft Office PowerPoint</Application>
  <PresentationFormat>Widescreen</PresentationFormat>
  <Paragraphs>188</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Wingdings</vt:lpstr>
      <vt:lpstr>Office Theme</vt:lpstr>
      <vt:lpstr>  Chasing Golden Tickets:  Trends and Insights from Western States  </vt:lpstr>
      <vt:lpstr>PowerPoint Presentation</vt:lpstr>
      <vt:lpstr>Western States Endurance Run  Oldest 100-mile ultramarathon, widely regarded as the pinnacle of ultrarunning</vt:lpstr>
      <vt:lpstr>What are Golden Ticket Races and Why Do They Matter?</vt:lpstr>
      <vt:lpstr>Golden Ticket Races</vt:lpstr>
      <vt:lpstr>PowerPoint Presentation</vt:lpstr>
      <vt:lpstr>PowerPoint Presentation</vt:lpstr>
      <vt:lpstr>PowerPoint Presentation</vt:lpstr>
      <vt:lpstr>PowerPoint Presentation</vt:lpstr>
      <vt:lpstr>Regression Study</vt:lpstr>
      <vt:lpstr>Key Takeaways</vt:lpstr>
      <vt:lpstr>Moving Forward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Swann</dc:creator>
  <cp:lastModifiedBy>Christopher  Swann</cp:lastModifiedBy>
  <cp:revision>59</cp:revision>
  <dcterms:created xsi:type="dcterms:W3CDTF">2025-11-11T12:11:50Z</dcterms:created>
  <dcterms:modified xsi:type="dcterms:W3CDTF">2025-12-04T18:30:04Z</dcterms:modified>
</cp:coreProperties>
</file>